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Libre Franklin"/>
      <p:regular r:id="rId47"/>
      <p:bold r:id="rId48"/>
      <p:italic r:id="rId49"/>
      <p:boldItalic r:id="rId50"/>
    </p:embeddedFont>
    <p:embeddedFont>
      <p:font typeface="Sofia Sans"/>
      <p:regular r:id="rId51"/>
      <p:bold r:id="rId52"/>
      <p:italic r:id="rId53"/>
      <p:boldItalic r:id="rId54"/>
    </p:embeddedFont>
    <p:embeddedFont>
      <p:font typeface="Anaheim"/>
      <p:regular r:id="rId55"/>
      <p:bold r:id="rId56"/>
    </p:embeddedFont>
    <p:embeddedFont>
      <p:font typeface="Inter"/>
      <p:regular r:id="rId57"/>
      <p:bold r:id="rId58"/>
      <p:italic r:id="rId59"/>
      <p:boldItalic r:id="rId60"/>
    </p:embeddedFont>
    <p:embeddedFont>
      <p:font typeface="Sofia Sans SemiBold"/>
      <p:regular r:id="rId61"/>
      <p:bold r:id="rId62"/>
      <p:italic r:id="rId63"/>
      <p:boldItalic r:id="rId64"/>
    </p:embeddedFont>
    <p:embeddedFont>
      <p:font typeface="Livvic"/>
      <p:regular r:id="rId65"/>
      <p:bold r:id="rId66"/>
      <p:italic r:id="rId67"/>
      <p:boldItalic r:id="rId68"/>
    </p:embeddedFont>
    <p:embeddedFont>
      <p:font typeface="PT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ibreFranklin-bold.fntdata"/><Relationship Id="rId47" Type="http://schemas.openxmlformats.org/officeDocument/2006/relationships/font" Target="fonts/LibreFranklin-regular.fntdata"/><Relationship Id="rId49" Type="http://schemas.openxmlformats.org/officeDocument/2006/relationships/font" Target="fonts/LibreFranklin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schemas.openxmlformats.org/officeDocument/2006/relationships/font" Target="fonts/PTSans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PTSans-italic.fntdata"/><Relationship Id="rId70" Type="http://schemas.openxmlformats.org/officeDocument/2006/relationships/font" Target="fonts/PTSans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SofiaSansSemiBold-bold.fntdata"/><Relationship Id="rId61" Type="http://schemas.openxmlformats.org/officeDocument/2006/relationships/font" Target="fonts/SofiaSansSemiBold-regular.fntdata"/><Relationship Id="rId20" Type="http://schemas.openxmlformats.org/officeDocument/2006/relationships/slide" Target="slides/slide16.xml"/><Relationship Id="rId64" Type="http://schemas.openxmlformats.org/officeDocument/2006/relationships/font" Target="fonts/SofiaSansSemiBold-boldItalic.fntdata"/><Relationship Id="rId63" Type="http://schemas.openxmlformats.org/officeDocument/2006/relationships/font" Target="fonts/SofiaSansSemiBold-italic.fntdata"/><Relationship Id="rId22" Type="http://schemas.openxmlformats.org/officeDocument/2006/relationships/slide" Target="slides/slide18.xml"/><Relationship Id="rId66" Type="http://schemas.openxmlformats.org/officeDocument/2006/relationships/font" Target="fonts/Livvic-bold.fntdata"/><Relationship Id="rId21" Type="http://schemas.openxmlformats.org/officeDocument/2006/relationships/slide" Target="slides/slide17.xml"/><Relationship Id="rId65" Type="http://schemas.openxmlformats.org/officeDocument/2006/relationships/font" Target="fonts/Livvic-regular.fntdata"/><Relationship Id="rId24" Type="http://schemas.openxmlformats.org/officeDocument/2006/relationships/slide" Target="slides/slide20.xml"/><Relationship Id="rId68" Type="http://schemas.openxmlformats.org/officeDocument/2006/relationships/font" Target="fonts/Livvic-boldItalic.fntdata"/><Relationship Id="rId23" Type="http://schemas.openxmlformats.org/officeDocument/2006/relationships/slide" Target="slides/slide19.xml"/><Relationship Id="rId67" Type="http://schemas.openxmlformats.org/officeDocument/2006/relationships/font" Target="fonts/Livvic-italic.fntdata"/><Relationship Id="rId60" Type="http://schemas.openxmlformats.org/officeDocument/2006/relationships/font" Target="fonts/Inter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PTSans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SofiaSans-regular.fntdata"/><Relationship Id="rId50" Type="http://schemas.openxmlformats.org/officeDocument/2006/relationships/font" Target="fonts/LibreFranklin-boldItalic.fntdata"/><Relationship Id="rId53" Type="http://schemas.openxmlformats.org/officeDocument/2006/relationships/font" Target="fonts/SofiaSans-italic.fntdata"/><Relationship Id="rId52" Type="http://schemas.openxmlformats.org/officeDocument/2006/relationships/font" Target="fonts/SofiaSans-bold.fntdata"/><Relationship Id="rId11" Type="http://schemas.openxmlformats.org/officeDocument/2006/relationships/slide" Target="slides/slide7.xml"/><Relationship Id="rId55" Type="http://schemas.openxmlformats.org/officeDocument/2006/relationships/font" Target="fonts/Anaheim-regular.fntdata"/><Relationship Id="rId10" Type="http://schemas.openxmlformats.org/officeDocument/2006/relationships/slide" Target="slides/slide6.xml"/><Relationship Id="rId54" Type="http://schemas.openxmlformats.org/officeDocument/2006/relationships/font" Target="fonts/SofiaSans-boldItalic.fntdata"/><Relationship Id="rId13" Type="http://schemas.openxmlformats.org/officeDocument/2006/relationships/slide" Target="slides/slide9.xml"/><Relationship Id="rId57" Type="http://schemas.openxmlformats.org/officeDocument/2006/relationships/font" Target="fonts/Inter-regular.fntdata"/><Relationship Id="rId12" Type="http://schemas.openxmlformats.org/officeDocument/2006/relationships/slide" Target="slides/slide8.xml"/><Relationship Id="rId56" Type="http://schemas.openxmlformats.org/officeDocument/2006/relationships/font" Target="fonts/Anaheim-bold.fntdata"/><Relationship Id="rId15" Type="http://schemas.openxmlformats.org/officeDocument/2006/relationships/slide" Target="slides/slide11.xml"/><Relationship Id="rId59" Type="http://schemas.openxmlformats.org/officeDocument/2006/relationships/font" Target="fonts/Inter-italic.fntdata"/><Relationship Id="rId14" Type="http://schemas.openxmlformats.org/officeDocument/2006/relationships/slide" Target="slides/slide10.xml"/><Relationship Id="rId58" Type="http://schemas.openxmlformats.org/officeDocument/2006/relationships/font" Target="fonts/Inter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7b6de8b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7b6de8b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8fcbc567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38fcbc567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90b4bbe89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390b4bbe89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Distribution per Country 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Madagascar: 1581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Vietnam: 1626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Somalia: 1545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Malawi: 1632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France: 1609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Rwanda: 1563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Tanzania: 1501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United States: 1574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Italy: 1574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Australia: 1526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India: 1590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Argentina: 1587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Morocco: 1565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Zambia: 1479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Romania: 1567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Sudan: 1552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Benin: 1509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Burkina Faso: 1667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Nepal: 1509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Mali: 1570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Malaysia: 1522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Chile: 1609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Mozambique: 1523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Ivory Coast: 1560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Taiwan: 1510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Nigeria: 1528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Zimbabwe: 1528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Uzbekistan: 1549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Germany: 1571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Indonesia: 1596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Egypt: 1530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Russia: 1577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Chad: 1541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Peru: 1608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Bangladesh: 1544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Iraq: 1532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Canada: 1602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Cameroon: 1543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Brazil: 1569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North Korea: 1523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Kazakhstan: 1562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Uganda: 1487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Guinea: 1547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Yemen: 1593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Saudi Arabia: 1529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South Korea: 1626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Afghanistan: 1566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Spain: 1598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Ghana: 1629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Guatemala: 1547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China: 1554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Japan: 1560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Pakistan: 1581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Kenya: 1591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Ethiopia: 1598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South Africa: 1619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Poland: 1540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Colombia: 1583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Burundi: 1565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Venezuela: 1508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Philippines: 1607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Ukraine: 1560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Ecuador: 1572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Sri Lanka: 1535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Cambodia: 1441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Niger: 1534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Thailand: 1560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Netherlands: 1500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Iran: 1570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Senegal: 1592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Turkey: 1546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United Kingdom: 1514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Syria: 1517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Algeria: 1496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Myanmar: 1559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Angola: 1553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0F6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Mexico: 1570 samples</a:t>
            </a:r>
            <a:endParaRPr sz="13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1F0F6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8fcbc567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8fcbc567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8fcbc567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8fcbc567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390b4bbe89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390b4bbe89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90b4bbe89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90b4bbe89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390b4bbe89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390b4bbe89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90b4bbe89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390b4bbe89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38fcbc5670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38fcbc5670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390b4bbe89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390b4bbe89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38fcbc5670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38fcbc5670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8fcbc5670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8fcbc567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390b4bbe89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390b4bbe89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38fcbc5670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38fcbc5670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8FAFF"/>
              </a:solidFill>
              <a:highlight>
                <a:srgbClr val="292A2D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38fcbc567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38fcbc567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38fcbc5670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38fcbc5670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8fcbc567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8fcbc567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Data privacy and security risks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Trust and transparency issues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Secure participant contribution and consent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How blockchain and smart contracts can address these challenges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5: Introduction to Blockchain and Smart Contracts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Blockchain:</a:t>
            </a:r>
            <a:r>
              <a:rPr lang="en">
                <a:solidFill>
                  <a:schemeClr val="dk1"/>
                </a:solidFill>
              </a:rPr>
              <a:t> A decentralized ledger technology ensuring transparency and security.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Smart Contracts:</a:t>
            </a:r>
            <a:r>
              <a:rPr lang="en">
                <a:solidFill>
                  <a:schemeClr val="dk1"/>
                </a:solidFill>
              </a:rPr>
              <a:t> Self-executing contracts that automate agreements without intermediaries.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Immutable and tamper-proof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Automated execution of rules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Transparent consent management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6: Integration of Federated Learning with Smart Contracts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How It Works: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Participants register and give consent via smart contracts.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FL models train on local devices without exposing data.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Results are aggregated securely.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Smart contracts ensure compliance and prevent unauthorized contributions.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7: Implementation Details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Tools Used: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Federated Learning:</a:t>
            </a:r>
            <a:r>
              <a:rPr lang="en">
                <a:solidFill>
                  <a:schemeClr val="dk1"/>
                </a:solidFill>
              </a:rPr>
              <a:t> Google Colab, PySyft/TensorFlow Federated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Blockchain:</a:t>
            </a:r>
            <a:r>
              <a:rPr lang="en">
                <a:solidFill>
                  <a:schemeClr val="dk1"/>
                </a:solidFill>
              </a:rPr>
              <a:t> Remix, MetaMask, Ganache, Web3.py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Smart Contract Role: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Manages participant consent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Automates reward mechanisms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Ensures model integrity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8: Demo/Code Overview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Show a snippet of the smart contract code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how Web3.py interacts with the contract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Demonstrate how a user registers and submits training results securely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9: Benefits of This Approach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Enhanced data privacy and security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Decentralized control and trust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Transparent and auditable AI training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Scalable for real-world applications (healthcare, finance, etc.)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10: Future Improvements and Research Directions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Implementing Zero-Knowledge Proofs (ZKPs) for additional security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Enhancing scalability for large networks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Exploring other blockchain solutions beyond Ethereum (e.g., Hyperledger)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11: Conclusion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Recap of key points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Importance of privacy-preserving AI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How federated learning and blockchain create a secure AI ecosystem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Thank You!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12: Q&amp;A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Open the floor for questions and discussions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38fcbc567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38fcbc567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38fcbc567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38fcbc567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38fcbc5670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38fcbc5670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8fcbc5670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38fcbc5670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390b4bbe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390b4bbe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90b4bbe8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390b4bbe8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390b4bbe89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390b4bbe89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38fcbc5670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38fcbc567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38fcbc567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38fcbc567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8fcbc56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38fcbc56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Learning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Data privacy and security risks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Trust and transparency issues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Secure participant contribution and consent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How blockchain and smart contracts can address these challenges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5: Introduction to Blockchain and Smart Contracts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Blockchain:</a:t>
            </a:r>
            <a:r>
              <a:rPr lang="en">
                <a:solidFill>
                  <a:schemeClr val="dk1"/>
                </a:solidFill>
              </a:rPr>
              <a:t> A decentralized ledger technology ensuring transparency and security.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Smart Contracts:</a:t>
            </a:r>
            <a:r>
              <a:rPr lang="en">
                <a:solidFill>
                  <a:schemeClr val="dk1"/>
                </a:solidFill>
              </a:rPr>
              <a:t> Self-executing contracts that automate agreements without intermediaries.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Benefits: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Immutable and tamper-proof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Automated execution of rules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Transparent consent management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6: Integration of Federated Learning with Smart Contracts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How It Works: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Participants register and give consent via smart contracts.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FL models train on local devices without exposing data.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Results are aggregated securely.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Smart contracts ensure compliance and prevent unauthorized contributions.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7: Implementation Details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Tools Used: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Federated Learning:</a:t>
            </a:r>
            <a:r>
              <a:rPr lang="en">
                <a:solidFill>
                  <a:schemeClr val="dk1"/>
                </a:solidFill>
              </a:rPr>
              <a:t> Google Colab, PySyft/TensorFlow Federated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Blockchain:</a:t>
            </a:r>
            <a:r>
              <a:rPr lang="en">
                <a:solidFill>
                  <a:schemeClr val="dk1"/>
                </a:solidFill>
              </a:rPr>
              <a:t> Remix, MetaMask, Ganache, Web3.py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Smart Contract Role: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Manages participant consent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Automates reward mechanisms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Ensures model integrity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8: Demo/Code Overview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Show a snippet of the smart contract code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how Web3.py interacts with the contract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Demonstrate how a user registers and submits training results securely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9: Benefits of This Approach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Enhanced data privacy and security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Decentralized control and trust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Transparent and auditable AI training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Scalable for real-world applications (healthcare, finance, etc.)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10: Future Improvements and Research Directions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Implementing Zero-Knowledge Proofs (ZKPs) for additional security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Enhancing scalability for large networks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Exploring other blockchain solutions beyond Ethereum (e.g., Hyperledger)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11: Conclusion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Recap of key points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Importance of privacy-preserving AI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How federated learning and blockchain create a secure AI ecosystem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Thank You!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Slide 12: Q&amp;A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Open the floor for questions and discussions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6B5DA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8fcbc567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8fcbc567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8fcbc567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38fcbc567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77bb383f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377bb383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8fcbc567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8fcbc567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625" y="-25"/>
            <a:ext cx="9188400" cy="5143500"/>
            <a:chOff x="-100" y="-9725"/>
            <a:chExt cx="91884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ofia Sans"/>
                <a:ea typeface="Sofia Sans"/>
                <a:cs typeface="Sofia Sans"/>
                <a:sym typeface="Sof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898750" y="3421125"/>
            <a:ext cx="4532100" cy="4758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1093100" y="195425"/>
            <a:ext cx="8275575" cy="4107200"/>
            <a:chOff x="1093100" y="195425"/>
            <a:chExt cx="8275575" cy="4107200"/>
          </a:xfrm>
        </p:grpSpPr>
        <p:sp>
          <p:nvSpPr>
            <p:cNvPr id="15" name="Google Shape;15;p2"/>
            <p:cNvSpPr/>
            <p:nvPr/>
          </p:nvSpPr>
          <p:spPr>
            <a:xfrm>
              <a:off x="8781875" y="371582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707525" y="3127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3100" y="19542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8125" y="257175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hasCustomPrompt="1" type="title"/>
          </p:nvPr>
        </p:nvSpPr>
        <p:spPr>
          <a:xfrm>
            <a:off x="713225" y="1793550"/>
            <a:ext cx="3841500" cy="10593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/>
          <p:nvPr>
            <p:ph idx="1" type="subTitle"/>
          </p:nvPr>
        </p:nvSpPr>
        <p:spPr>
          <a:xfrm>
            <a:off x="713225" y="2852850"/>
            <a:ext cx="3841500" cy="4971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1" name="Google Shape;111;p11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12" name="Google Shape;112;p1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2" type="title"/>
          </p:nvPr>
        </p:nvSpPr>
        <p:spPr>
          <a:xfrm>
            <a:off x="1618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hasCustomPrompt="1" idx="3" type="title"/>
          </p:nvPr>
        </p:nvSpPr>
        <p:spPr>
          <a:xfrm>
            <a:off x="1618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hasCustomPrompt="1" idx="4" type="title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hasCustomPrompt="1" idx="5" type="title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/>
          <p:nvPr>
            <p:ph hasCustomPrompt="1" idx="6" type="title"/>
          </p:nvPr>
        </p:nvSpPr>
        <p:spPr>
          <a:xfrm>
            <a:off x="6790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hasCustomPrompt="1" idx="7" type="title"/>
          </p:nvPr>
        </p:nvSpPr>
        <p:spPr>
          <a:xfrm>
            <a:off x="6790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idx="1" type="subTitle"/>
          </p:nvPr>
        </p:nvSpPr>
        <p:spPr>
          <a:xfrm>
            <a:off x="720000" y="19590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idx="8" type="subTitle"/>
          </p:nvPr>
        </p:nvSpPr>
        <p:spPr>
          <a:xfrm>
            <a:off x="3306000" y="19590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9" type="subTitle"/>
          </p:nvPr>
        </p:nvSpPr>
        <p:spPr>
          <a:xfrm>
            <a:off x="5892000" y="19590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3" type="subTitle"/>
          </p:nvPr>
        </p:nvSpPr>
        <p:spPr>
          <a:xfrm>
            <a:off x="720000" y="3391139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4" type="subTitle"/>
          </p:nvPr>
        </p:nvSpPr>
        <p:spPr>
          <a:xfrm>
            <a:off x="3306000" y="3391139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15" type="subTitle"/>
          </p:nvPr>
        </p:nvSpPr>
        <p:spPr>
          <a:xfrm>
            <a:off x="5892000" y="3391139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-3639025" y="-1269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30" name="Google Shape;130;p13"/>
          <p:cNvGrpSpPr/>
          <p:nvPr/>
        </p:nvGrpSpPr>
        <p:grpSpPr>
          <a:xfrm>
            <a:off x="162425" y="53900"/>
            <a:ext cx="8613450" cy="4786650"/>
            <a:chOff x="162425" y="53900"/>
            <a:chExt cx="8613450" cy="4786650"/>
          </a:xfrm>
        </p:grpSpPr>
        <p:sp>
          <p:nvSpPr>
            <p:cNvPr id="131" name="Google Shape;131;p13"/>
            <p:cNvSpPr/>
            <p:nvPr/>
          </p:nvSpPr>
          <p:spPr>
            <a:xfrm flipH="1">
              <a:off x="872475" y="539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flipH="1">
              <a:off x="7762250" y="4689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7686050" y="1292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flipH="1">
              <a:off x="8624375" y="19284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162425" y="345692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36" name="Google Shape;136;p13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37" name="Google Shape;137;p1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4522675" y="-3871125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-100" y="0"/>
            <a:ext cx="9146700" cy="5146800"/>
            <a:chOff x="41600" y="-13048"/>
            <a:chExt cx="9146700" cy="5146800"/>
          </a:xfrm>
        </p:grpSpPr>
        <p:cxnSp>
          <p:nvCxnSpPr>
            <p:cNvPr id="143" name="Google Shape;143;p14"/>
            <p:cNvCxnSpPr/>
            <p:nvPr/>
          </p:nvCxnSpPr>
          <p:spPr>
            <a:xfrm>
              <a:off x="272250" y="-13048"/>
              <a:ext cx="0" cy="5146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14"/>
            <p:cNvCxnSpPr/>
            <p:nvPr/>
          </p:nvCxnSpPr>
          <p:spPr>
            <a:xfrm rot="10800000">
              <a:off x="41600" y="4928275"/>
              <a:ext cx="9146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5" name="Google Shape;145;p14"/>
          <p:cNvGrpSpPr/>
          <p:nvPr/>
        </p:nvGrpSpPr>
        <p:grpSpPr>
          <a:xfrm>
            <a:off x="423675" y="160575"/>
            <a:ext cx="8587500" cy="4242950"/>
            <a:chOff x="423675" y="160575"/>
            <a:chExt cx="8587500" cy="4242950"/>
          </a:xfrm>
        </p:grpSpPr>
        <p:sp>
          <p:nvSpPr>
            <p:cNvPr id="146" name="Google Shape;146;p1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 rot="10800000">
              <a:off x="8784375" y="30642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 rot="10800000">
              <a:off x="8822025" y="3901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 rot="10800000">
              <a:off x="7876950" y="23497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 rot="10800000">
              <a:off x="1957550" y="1605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 rot="10800000">
              <a:off x="423675" y="40525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 rot="10800000">
              <a:off x="8784375" y="432552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type="title"/>
          </p:nvPr>
        </p:nvSpPr>
        <p:spPr>
          <a:xfrm>
            <a:off x="3810475" y="1270625"/>
            <a:ext cx="46203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3810475" y="1810075"/>
            <a:ext cx="46203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157" name="Google Shape;157;p15"/>
          <p:cNvGrpSpPr/>
          <p:nvPr/>
        </p:nvGrpSpPr>
        <p:grpSpPr>
          <a:xfrm>
            <a:off x="236675" y="198225"/>
            <a:ext cx="8699200" cy="3897525"/>
            <a:chOff x="236675" y="198225"/>
            <a:chExt cx="8699200" cy="3897525"/>
          </a:xfrm>
        </p:grpSpPr>
        <p:sp>
          <p:nvSpPr>
            <p:cNvPr id="158" name="Google Shape;158;p15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 rot="10800000">
              <a:off x="237725" y="2699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 rot="10800000">
              <a:off x="236675" y="40177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713225" y="2571750"/>
            <a:ext cx="2463000" cy="10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1" type="subTitle"/>
          </p:nvPr>
        </p:nvSpPr>
        <p:spPr>
          <a:xfrm>
            <a:off x="713225" y="3503243"/>
            <a:ext cx="24630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6"/>
          <p:cNvSpPr/>
          <p:nvPr>
            <p:ph idx="2" type="pic"/>
          </p:nvPr>
        </p:nvSpPr>
        <p:spPr>
          <a:xfrm>
            <a:off x="6896850" y="742950"/>
            <a:ext cx="2267100" cy="3657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6"/>
          <p:cNvSpPr/>
          <p:nvPr>
            <p:ph idx="3" type="pic"/>
          </p:nvPr>
        </p:nvSpPr>
        <p:spPr>
          <a:xfrm>
            <a:off x="5093225" y="742950"/>
            <a:ext cx="1607700" cy="3657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6"/>
          <p:cNvSpPr/>
          <p:nvPr>
            <p:ph idx="4" type="pic"/>
          </p:nvPr>
        </p:nvSpPr>
        <p:spPr>
          <a:xfrm>
            <a:off x="713150" y="742950"/>
            <a:ext cx="4184100" cy="1554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67" name="Google Shape;167;p16"/>
          <p:cNvGrpSpPr/>
          <p:nvPr/>
        </p:nvGrpSpPr>
        <p:grpSpPr>
          <a:xfrm flipH="1"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68" name="Google Shape;168;p16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16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0" name="Google Shape;170;p16"/>
          <p:cNvSpPr/>
          <p:nvPr/>
        </p:nvSpPr>
        <p:spPr>
          <a:xfrm rot="10800000">
            <a:off x="2843775" y="4756800"/>
            <a:ext cx="226800" cy="22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1" type="subTitle"/>
          </p:nvPr>
        </p:nvSpPr>
        <p:spPr>
          <a:xfrm>
            <a:off x="937625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2" type="subTitle"/>
          </p:nvPr>
        </p:nvSpPr>
        <p:spPr>
          <a:xfrm>
            <a:off x="3484347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3" type="subTitle"/>
          </p:nvPr>
        </p:nvSpPr>
        <p:spPr>
          <a:xfrm>
            <a:off x="6031075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4" type="subTitle"/>
          </p:nvPr>
        </p:nvSpPr>
        <p:spPr>
          <a:xfrm>
            <a:off x="937625" y="1664100"/>
            <a:ext cx="21753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7" name="Google Shape;177;p17"/>
          <p:cNvSpPr txBox="1"/>
          <p:nvPr>
            <p:ph idx="5" type="subTitle"/>
          </p:nvPr>
        </p:nvSpPr>
        <p:spPr>
          <a:xfrm>
            <a:off x="3484350" y="1664100"/>
            <a:ext cx="21753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6" type="subTitle"/>
          </p:nvPr>
        </p:nvSpPr>
        <p:spPr>
          <a:xfrm>
            <a:off x="6031075" y="1664100"/>
            <a:ext cx="21753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79" name="Google Shape;179;p17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80" name="Google Shape;180;p17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7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2" name="Google Shape;182;p17"/>
          <p:cNvSpPr/>
          <p:nvPr/>
        </p:nvSpPr>
        <p:spPr>
          <a:xfrm flipH="1" rot="10800000">
            <a:off x="-1760700" y="413105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83" name="Google Shape;183;p17"/>
          <p:cNvGrpSpPr/>
          <p:nvPr/>
        </p:nvGrpSpPr>
        <p:grpSpPr>
          <a:xfrm>
            <a:off x="236675" y="3018575"/>
            <a:ext cx="8451400" cy="2369425"/>
            <a:chOff x="236675" y="3018575"/>
            <a:chExt cx="8451400" cy="2369425"/>
          </a:xfrm>
        </p:grpSpPr>
        <p:sp>
          <p:nvSpPr>
            <p:cNvPr id="184" name="Google Shape;184;p17"/>
            <p:cNvSpPr/>
            <p:nvPr/>
          </p:nvSpPr>
          <p:spPr>
            <a:xfrm>
              <a:off x="236675" y="42887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720000" y="480120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36675" y="30185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8536575" y="42125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7924875" y="480120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18"/>
          <p:cNvSpPr txBox="1"/>
          <p:nvPr>
            <p:ph idx="1" type="subTitle"/>
          </p:nvPr>
        </p:nvSpPr>
        <p:spPr>
          <a:xfrm>
            <a:off x="1067574" y="1671136"/>
            <a:ext cx="3248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2" type="subTitle"/>
          </p:nvPr>
        </p:nvSpPr>
        <p:spPr>
          <a:xfrm>
            <a:off x="4828026" y="1671136"/>
            <a:ext cx="3248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3" name="Google Shape;193;p18"/>
          <p:cNvSpPr txBox="1"/>
          <p:nvPr>
            <p:ph idx="3" type="subTitle"/>
          </p:nvPr>
        </p:nvSpPr>
        <p:spPr>
          <a:xfrm>
            <a:off x="1067574" y="3328004"/>
            <a:ext cx="3248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idx="4" type="subTitle"/>
          </p:nvPr>
        </p:nvSpPr>
        <p:spPr>
          <a:xfrm>
            <a:off x="4828026" y="3328004"/>
            <a:ext cx="3248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8"/>
          <p:cNvSpPr txBox="1"/>
          <p:nvPr>
            <p:ph idx="5" type="subTitle"/>
          </p:nvPr>
        </p:nvSpPr>
        <p:spPr>
          <a:xfrm>
            <a:off x="1067574" y="1330575"/>
            <a:ext cx="3248400" cy="4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6" type="subTitle"/>
          </p:nvPr>
        </p:nvSpPr>
        <p:spPr>
          <a:xfrm>
            <a:off x="1067574" y="2991375"/>
            <a:ext cx="3248400" cy="4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7" type="subTitle"/>
          </p:nvPr>
        </p:nvSpPr>
        <p:spPr>
          <a:xfrm>
            <a:off x="4827998" y="1330575"/>
            <a:ext cx="3248400" cy="4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8" type="subTitle"/>
          </p:nvPr>
        </p:nvSpPr>
        <p:spPr>
          <a:xfrm>
            <a:off x="4827998" y="2991375"/>
            <a:ext cx="3248400" cy="4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99" name="Google Shape;199;p18"/>
          <p:cNvGrpSpPr/>
          <p:nvPr/>
        </p:nvGrpSpPr>
        <p:grpSpPr>
          <a:xfrm flipH="1"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00" name="Google Shape;200;p1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2" name="Google Shape;202;p18"/>
          <p:cNvGrpSpPr/>
          <p:nvPr/>
        </p:nvGrpSpPr>
        <p:grpSpPr>
          <a:xfrm>
            <a:off x="7142850" y="2050250"/>
            <a:ext cx="2190675" cy="2839050"/>
            <a:chOff x="7142850" y="2050250"/>
            <a:chExt cx="2190675" cy="2839050"/>
          </a:xfrm>
        </p:grpSpPr>
        <p:sp>
          <p:nvSpPr>
            <p:cNvPr id="203" name="Google Shape;203;p18"/>
            <p:cNvSpPr/>
            <p:nvPr/>
          </p:nvSpPr>
          <p:spPr>
            <a:xfrm rot="10800000">
              <a:off x="7142850" y="47378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 rot="10800000">
              <a:off x="8746725" y="330772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 rot="10800000">
              <a:off x="8926725" y="26588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 rot="10800000">
              <a:off x="8746725" y="20502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 rot="10800000">
              <a:off x="8668425" y="43217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08" name="Google Shape;208;p18"/>
          <p:cNvSpPr/>
          <p:nvPr/>
        </p:nvSpPr>
        <p:spPr>
          <a:xfrm flipH="1" rot="10800000">
            <a:off x="8237200" y="3894525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1" type="subTitle"/>
          </p:nvPr>
        </p:nvSpPr>
        <p:spPr>
          <a:xfrm>
            <a:off x="1035375" y="1616196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19"/>
          <p:cNvSpPr txBox="1"/>
          <p:nvPr>
            <p:ph idx="2" type="subTitle"/>
          </p:nvPr>
        </p:nvSpPr>
        <p:spPr>
          <a:xfrm>
            <a:off x="3455250" y="1616196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idx="3" type="subTitle"/>
          </p:nvPr>
        </p:nvSpPr>
        <p:spPr>
          <a:xfrm>
            <a:off x="1035375" y="3324323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9"/>
          <p:cNvSpPr txBox="1"/>
          <p:nvPr>
            <p:ph idx="4" type="subTitle"/>
          </p:nvPr>
        </p:nvSpPr>
        <p:spPr>
          <a:xfrm>
            <a:off x="3455250" y="3324323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5" type="subTitle"/>
          </p:nvPr>
        </p:nvSpPr>
        <p:spPr>
          <a:xfrm>
            <a:off x="5875125" y="1616196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19"/>
          <p:cNvSpPr txBox="1"/>
          <p:nvPr>
            <p:ph idx="6" type="subTitle"/>
          </p:nvPr>
        </p:nvSpPr>
        <p:spPr>
          <a:xfrm>
            <a:off x="5875125" y="3324323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7" type="subTitle"/>
          </p:nvPr>
        </p:nvSpPr>
        <p:spPr>
          <a:xfrm>
            <a:off x="1035375" y="1312275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8" type="subTitle"/>
          </p:nvPr>
        </p:nvSpPr>
        <p:spPr>
          <a:xfrm>
            <a:off x="3456450" y="1312275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9" type="subTitle"/>
          </p:nvPr>
        </p:nvSpPr>
        <p:spPr>
          <a:xfrm>
            <a:off x="5875125" y="1312275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13" type="subTitle"/>
          </p:nvPr>
        </p:nvSpPr>
        <p:spPr>
          <a:xfrm>
            <a:off x="1035375" y="3020301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14" type="subTitle"/>
          </p:nvPr>
        </p:nvSpPr>
        <p:spPr>
          <a:xfrm>
            <a:off x="3456450" y="3020306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15" type="subTitle"/>
          </p:nvPr>
        </p:nvSpPr>
        <p:spPr>
          <a:xfrm>
            <a:off x="5875125" y="3020306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23" name="Google Shape;223;p19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24" name="Google Shape;224;p1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1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6" name="Google Shape;226;p19"/>
          <p:cNvSpPr/>
          <p:nvPr/>
        </p:nvSpPr>
        <p:spPr>
          <a:xfrm flipH="1" rot="10800000">
            <a:off x="2478750" y="-38629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27" name="Google Shape;227;p19"/>
          <p:cNvGrpSpPr/>
          <p:nvPr/>
        </p:nvGrpSpPr>
        <p:grpSpPr>
          <a:xfrm>
            <a:off x="194325" y="-388575"/>
            <a:ext cx="8741550" cy="2176725"/>
            <a:chOff x="194325" y="-388575"/>
            <a:chExt cx="8741550" cy="2176725"/>
          </a:xfrm>
        </p:grpSpPr>
        <p:sp>
          <p:nvSpPr>
            <p:cNvPr id="228" name="Google Shape;228;p19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 rot="10800000">
              <a:off x="4278600" y="-38857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 rot="10800000">
              <a:off x="194325" y="2675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 rot="10800000">
              <a:off x="421125" y="10177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 rot="10800000">
              <a:off x="268575" y="17101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hasCustomPrompt="1" type="title"/>
          </p:nvPr>
        </p:nvSpPr>
        <p:spPr>
          <a:xfrm>
            <a:off x="798388" y="2052000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0"/>
          <p:cNvSpPr txBox="1"/>
          <p:nvPr>
            <p:ph idx="1" type="subTitle"/>
          </p:nvPr>
        </p:nvSpPr>
        <p:spPr>
          <a:xfrm>
            <a:off x="798400" y="2820924"/>
            <a:ext cx="34926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hasCustomPrompt="1" idx="2" type="title"/>
          </p:nvPr>
        </p:nvSpPr>
        <p:spPr>
          <a:xfrm>
            <a:off x="2825700" y="539489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20"/>
          <p:cNvSpPr txBox="1"/>
          <p:nvPr>
            <p:ph idx="3" type="subTitle"/>
          </p:nvPr>
        </p:nvSpPr>
        <p:spPr>
          <a:xfrm>
            <a:off x="2825700" y="1308400"/>
            <a:ext cx="34926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hasCustomPrompt="1" idx="4" type="title"/>
          </p:nvPr>
        </p:nvSpPr>
        <p:spPr>
          <a:xfrm>
            <a:off x="4853013" y="2052000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0"/>
          <p:cNvSpPr txBox="1"/>
          <p:nvPr>
            <p:ph idx="5" type="subTitle"/>
          </p:nvPr>
        </p:nvSpPr>
        <p:spPr>
          <a:xfrm>
            <a:off x="4853025" y="2820924"/>
            <a:ext cx="34926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40" name="Google Shape;240;p20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41" name="Google Shape;241;p20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0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3" name="Google Shape;243;p20"/>
          <p:cNvSpPr/>
          <p:nvPr/>
        </p:nvSpPr>
        <p:spPr>
          <a:xfrm rot="10800000">
            <a:off x="424075" y="3346675"/>
            <a:ext cx="151500" cy="15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7814275" y="386450"/>
            <a:ext cx="855450" cy="4590600"/>
            <a:chOff x="7814275" y="386450"/>
            <a:chExt cx="855450" cy="4590600"/>
          </a:xfrm>
        </p:grpSpPr>
        <p:sp>
          <p:nvSpPr>
            <p:cNvPr id="23" name="Google Shape;23;p3"/>
            <p:cNvSpPr/>
            <p:nvPr/>
          </p:nvSpPr>
          <p:spPr>
            <a:xfrm>
              <a:off x="7814275" y="475025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518225" y="43211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166250" y="38645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518225" y="10922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" name="Google Shape;27;p3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713225" y="732088"/>
            <a:ext cx="3604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1" type="subTitle"/>
          </p:nvPr>
        </p:nvSpPr>
        <p:spPr>
          <a:xfrm>
            <a:off x="713225" y="1689338"/>
            <a:ext cx="36048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47" name="Google Shape;247;p21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48" name="Google Shape;248;p2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0" name="Google Shape;250;p21"/>
          <p:cNvGrpSpPr/>
          <p:nvPr/>
        </p:nvGrpSpPr>
        <p:grpSpPr>
          <a:xfrm>
            <a:off x="3387100" y="-71975"/>
            <a:ext cx="5381150" cy="3835450"/>
            <a:chOff x="3387100" y="-71975"/>
            <a:chExt cx="5381150" cy="3835450"/>
          </a:xfrm>
        </p:grpSpPr>
        <p:sp>
          <p:nvSpPr>
            <p:cNvPr id="251" name="Google Shape;251;p21"/>
            <p:cNvSpPr/>
            <p:nvPr/>
          </p:nvSpPr>
          <p:spPr>
            <a:xfrm rot="10800000">
              <a:off x="5454575" y="1938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 rot="10800000">
              <a:off x="8167300" y="23057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 rot="10800000">
              <a:off x="3387100" y="-71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 rot="10800000">
              <a:off x="8616750" y="36119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55" name="Google Shape;255;p21"/>
          <p:cNvSpPr txBox="1"/>
          <p:nvPr/>
        </p:nvSpPr>
        <p:spPr>
          <a:xfrm>
            <a:off x="713225" y="3352938"/>
            <a:ext cx="3604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="1" sz="1000" u="sng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2"/>
          <p:cNvGrpSpPr/>
          <p:nvPr/>
        </p:nvGrpSpPr>
        <p:grpSpPr>
          <a:xfrm flipH="1">
            <a:off x="-22200" y="3079850"/>
            <a:ext cx="1556325" cy="1999350"/>
            <a:chOff x="8267750" y="3079850"/>
            <a:chExt cx="1556325" cy="1999350"/>
          </a:xfrm>
        </p:grpSpPr>
        <p:sp>
          <p:nvSpPr>
            <p:cNvPr id="258" name="Google Shape;258;p22"/>
            <p:cNvSpPr/>
            <p:nvPr/>
          </p:nvSpPr>
          <p:spPr>
            <a:xfrm flipH="1">
              <a:off x="8267750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9190475" y="3635025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9266675" y="30798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9359075" y="402282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63" name="Google Shape;263;p22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264" name="Google Shape;264;p2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2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3"/>
          <p:cNvGrpSpPr/>
          <p:nvPr/>
        </p:nvGrpSpPr>
        <p:grpSpPr>
          <a:xfrm rot="10800000">
            <a:off x="146400" y="82500"/>
            <a:ext cx="2989125" cy="4123875"/>
            <a:chOff x="6666350" y="917675"/>
            <a:chExt cx="2989125" cy="4123875"/>
          </a:xfrm>
        </p:grpSpPr>
        <p:sp>
          <p:nvSpPr>
            <p:cNvPr id="268" name="Google Shape;268;p23"/>
            <p:cNvSpPr/>
            <p:nvPr/>
          </p:nvSpPr>
          <p:spPr>
            <a:xfrm flipH="1">
              <a:off x="9428675" y="39380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 flipH="1">
              <a:off x="8676125" y="49277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flipH="1">
              <a:off x="6666350" y="47943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flipH="1">
              <a:off x="9190475" y="91767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 flipH="1">
            <a:off x="-22200" y="-9725"/>
            <a:ext cx="9188400" cy="5153273"/>
            <a:chOff x="-100" y="-9725"/>
            <a:chExt cx="9188400" cy="5143500"/>
          </a:xfrm>
        </p:grpSpPr>
        <p:cxnSp>
          <p:nvCxnSpPr>
            <p:cNvPr id="274" name="Google Shape;274;p2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017726"/>
            <a:ext cx="7704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236675" y="198225"/>
            <a:ext cx="8699200" cy="3897525"/>
            <a:chOff x="236675" y="198225"/>
            <a:chExt cx="8699200" cy="3897525"/>
          </a:xfrm>
        </p:grpSpPr>
        <p:sp>
          <p:nvSpPr>
            <p:cNvPr id="34" name="Google Shape;34;p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237725" y="2699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236675" y="40177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37" name="Google Shape;37;p4"/>
          <p:cNvGrpSpPr/>
          <p:nvPr/>
        </p:nvGrpSpPr>
        <p:grpSpPr>
          <a:xfrm>
            <a:off x="-2986800" y="-3347075"/>
            <a:ext cx="15955275" cy="8010875"/>
            <a:chOff x="-2986800" y="-3347075"/>
            <a:chExt cx="15955275" cy="8010875"/>
          </a:xfrm>
        </p:grpSpPr>
        <p:sp>
          <p:nvSpPr>
            <p:cNvPr id="38" name="Google Shape;38;p4"/>
            <p:cNvSpPr/>
            <p:nvPr/>
          </p:nvSpPr>
          <p:spPr>
            <a:xfrm flipH="1" rot="10800000">
              <a:off x="8784375" y="479700"/>
              <a:ext cx="4184100" cy="41841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flipH="1" rot="10800000">
              <a:off x="-2986800" y="-3347075"/>
              <a:ext cx="4184100" cy="41841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1342075" y="1592327"/>
            <a:ext cx="30126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6" name="Google Shape;46;p5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Google Shape;48;p5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" name="Google Shape;49;p5"/>
          <p:cNvGrpSpPr/>
          <p:nvPr/>
        </p:nvGrpSpPr>
        <p:grpSpPr>
          <a:xfrm>
            <a:off x="462875" y="198225"/>
            <a:ext cx="8973075" cy="3528450"/>
            <a:chOff x="462875" y="198225"/>
            <a:chExt cx="8973075" cy="3528450"/>
          </a:xfrm>
        </p:grpSpPr>
        <p:sp>
          <p:nvSpPr>
            <p:cNvPr id="50" name="Google Shape;50;p5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10800000">
              <a:off x="8849150" y="107690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462875" y="364867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" name="Google Shape;55;p6"/>
          <p:cNvGrpSpPr/>
          <p:nvPr/>
        </p:nvGrpSpPr>
        <p:grpSpPr>
          <a:xfrm rot="10800000">
            <a:off x="-100" y="-9725"/>
            <a:ext cx="9146700" cy="5143500"/>
            <a:chOff x="41600" y="-9725"/>
            <a:chExt cx="9146700" cy="5143500"/>
          </a:xfrm>
        </p:grpSpPr>
        <p:cxnSp>
          <p:nvCxnSpPr>
            <p:cNvPr id="56" name="Google Shape;56;p6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6"/>
            <p:cNvCxnSpPr/>
            <p:nvPr/>
          </p:nvCxnSpPr>
          <p:spPr>
            <a:xfrm rot="10800000">
              <a:off x="41600" y="4928275"/>
              <a:ext cx="9146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" name="Google Shape;58;p6"/>
          <p:cNvSpPr/>
          <p:nvPr/>
        </p:nvSpPr>
        <p:spPr>
          <a:xfrm flipH="1" rot="10800000">
            <a:off x="-3696100" y="4797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59" name="Google Shape;59;p6"/>
          <p:cNvGrpSpPr/>
          <p:nvPr/>
        </p:nvGrpSpPr>
        <p:grpSpPr>
          <a:xfrm>
            <a:off x="236675" y="789100"/>
            <a:ext cx="8531575" cy="4725575"/>
            <a:chOff x="236675" y="789100"/>
            <a:chExt cx="8531575" cy="4725575"/>
          </a:xfrm>
        </p:grpSpPr>
        <p:grpSp>
          <p:nvGrpSpPr>
            <p:cNvPr id="60" name="Google Shape;60;p6"/>
            <p:cNvGrpSpPr/>
            <p:nvPr/>
          </p:nvGrpSpPr>
          <p:grpSpPr>
            <a:xfrm>
              <a:off x="236675" y="789100"/>
              <a:ext cx="8531575" cy="4226125"/>
              <a:chOff x="236675" y="789100"/>
              <a:chExt cx="8531575" cy="4226125"/>
            </a:xfrm>
          </p:grpSpPr>
          <p:grpSp>
            <p:nvGrpSpPr>
              <p:cNvPr id="61" name="Google Shape;61;p6"/>
              <p:cNvGrpSpPr/>
              <p:nvPr/>
            </p:nvGrpSpPr>
            <p:grpSpPr>
              <a:xfrm>
                <a:off x="236675" y="789100"/>
                <a:ext cx="6388575" cy="4226125"/>
                <a:chOff x="236675" y="789100"/>
                <a:chExt cx="6388575" cy="4226125"/>
              </a:xfrm>
            </p:grpSpPr>
            <p:sp>
              <p:nvSpPr>
                <p:cNvPr id="62" name="Google Shape;62;p6"/>
                <p:cNvSpPr/>
                <p:nvPr/>
              </p:nvSpPr>
              <p:spPr>
                <a:xfrm>
                  <a:off x="236675" y="4630050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3" name="Google Shape;63;p6"/>
                <p:cNvSpPr/>
                <p:nvPr/>
              </p:nvSpPr>
              <p:spPr>
                <a:xfrm>
                  <a:off x="297650" y="789100"/>
                  <a:ext cx="226800" cy="22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4" name="Google Shape;64;p6"/>
                <p:cNvSpPr/>
                <p:nvPr/>
              </p:nvSpPr>
              <p:spPr>
                <a:xfrm>
                  <a:off x="6473750" y="4785725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5" name="Google Shape;65;p6"/>
                <p:cNvSpPr/>
                <p:nvPr/>
              </p:nvSpPr>
              <p:spPr>
                <a:xfrm>
                  <a:off x="4024150" y="4937225"/>
                  <a:ext cx="78300" cy="780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</p:grpSp>
          <p:sp>
            <p:nvSpPr>
              <p:cNvPr id="66" name="Google Shape;66;p6"/>
              <p:cNvSpPr/>
              <p:nvPr/>
            </p:nvSpPr>
            <p:spPr>
              <a:xfrm rot="10800000">
                <a:off x="463475" y="1846000"/>
                <a:ext cx="78300" cy="78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 rot="10800000">
                <a:off x="8616750" y="3611975"/>
                <a:ext cx="151500" cy="151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68" name="Google Shape;68;p6"/>
            <p:cNvSpPr/>
            <p:nvPr/>
          </p:nvSpPr>
          <p:spPr>
            <a:xfrm>
              <a:off x="2129850" y="492787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/>
          <p:nvPr>
            <p:ph type="title"/>
          </p:nvPr>
        </p:nvSpPr>
        <p:spPr>
          <a:xfrm>
            <a:off x="832975" y="820375"/>
            <a:ext cx="39453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832975" y="1779100"/>
            <a:ext cx="3945300" cy="24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72" name="Google Shape;72;p7"/>
          <p:cNvSpPr/>
          <p:nvPr>
            <p:ph idx="2" type="pic"/>
          </p:nvPr>
        </p:nvSpPr>
        <p:spPr>
          <a:xfrm>
            <a:off x="5197850" y="150"/>
            <a:ext cx="3084600" cy="5143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3" name="Google Shape;73;p7"/>
          <p:cNvGrpSpPr/>
          <p:nvPr/>
        </p:nvGrpSpPr>
        <p:grpSpPr>
          <a:xfrm>
            <a:off x="466325" y="297350"/>
            <a:ext cx="8869225" cy="4942950"/>
            <a:chOff x="466325" y="297350"/>
            <a:chExt cx="8869225" cy="4942950"/>
          </a:xfrm>
        </p:grpSpPr>
        <p:sp>
          <p:nvSpPr>
            <p:cNvPr id="74" name="Google Shape;74;p7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 flipH="1">
              <a:off x="8870550" y="4775300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79" name="Google Shape;79;p7"/>
          <p:cNvGrpSpPr/>
          <p:nvPr/>
        </p:nvGrpSpPr>
        <p:grpSpPr>
          <a:xfrm flipH="1"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80" name="Google Shape;80;p7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7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4" name="Google Shape;84;p8"/>
          <p:cNvGrpSpPr/>
          <p:nvPr/>
        </p:nvGrpSpPr>
        <p:grpSpPr>
          <a:xfrm>
            <a:off x="6863521" y="2951897"/>
            <a:ext cx="2316450" cy="2212375"/>
            <a:chOff x="7507625" y="2942125"/>
            <a:chExt cx="2316450" cy="2212375"/>
          </a:xfrm>
        </p:grpSpPr>
        <p:sp>
          <p:nvSpPr>
            <p:cNvPr id="85" name="Google Shape;85;p8"/>
            <p:cNvSpPr/>
            <p:nvPr/>
          </p:nvSpPr>
          <p:spPr>
            <a:xfrm flipH="1">
              <a:off x="7507625" y="49277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9452600" y="38847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407600" y="496535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9551375" y="29421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9359075" y="425717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 flipH="1" rot="10800000">
            <a:off x="-8429" y="-9725"/>
            <a:ext cx="9188400" cy="5153273"/>
            <a:chOff x="-100" y="-9725"/>
            <a:chExt cx="9188400" cy="5143500"/>
          </a:xfrm>
        </p:grpSpPr>
        <p:cxnSp>
          <p:nvCxnSpPr>
            <p:cNvPr id="91" name="Google Shape;91;p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6" name="Google Shape;96;p9"/>
          <p:cNvGrpSpPr/>
          <p:nvPr/>
        </p:nvGrpSpPr>
        <p:grpSpPr>
          <a:xfrm>
            <a:off x="-22200" y="297350"/>
            <a:ext cx="2982725" cy="4781850"/>
            <a:chOff x="-22200" y="297350"/>
            <a:chExt cx="2982725" cy="4781850"/>
          </a:xfrm>
        </p:grpSpPr>
        <p:sp>
          <p:nvSpPr>
            <p:cNvPr id="97" name="Google Shape;97;p9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-22200" y="238452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2" name="Google Shape;102;p9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103" name="Google Shape;103;p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36.png"/><Relationship Id="rId7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ctrTitle"/>
          </p:nvPr>
        </p:nvSpPr>
        <p:spPr>
          <a:xfrm>
            <a:off x="3570575" y="757200"/>
            <a:ext cx="5513100" cy="25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Federated Learning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and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Smart Contracts </a:t>
            </a:r>
            <a:endParaRPr b="1"/>
          </a:p>
        </p:txBody>
      </p:sp>
      <p:sp>
        <p:nvSpPr>
          <p:cNvPr id="281" name="Google Shape;281;p24"/>
          <p:cNvSpPr txBox="1"/>
          <p:nvPr>
            <p:ph idx="1" type="subTitle"/>
          </p:nvPr>
        </p:nvSpPr>
        <p:spPr>
          <a:xfrm>
            <a:off x="5390500" y="4443525"/>
            <a:ext cx="4532100" cy="475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Mihoubi Nahla Yasmine </a:t>
            </a:r>
            <a:endParaRPr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88" y="757212"/>
            <a:ext cx="3117649" cy="356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Federated Learning</a:t>
            </a:r>
            <a:endParaRPr/>
          </a:p>
        </p:txBody>
      </p:sp>
      <p:sp>
        <p:nvSpPr>
          <p:cNvPr id="388" name="Google Shape;388;p33"/>
          <p:cNvSpPr txBox="1"/>
          <p:nvPr>
            <p:ph idx="4" type="subTitle"/>
          </p:nvPr>
        </p:nvSpPr>
        <p:spPr>
          <a:xfrm>
            <a:off x="151225" y="1111500"/>
            <a:ext cx="21753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</a:t>
            </a:r>
            <a:endParaRPr/>
          </a:p>
        </p:txBody>
      </p:sp>
      <p:sp>
        <p:nvSpPr>
          <p:cNvPr id="389" name="Google Shape;389;p33"/>
          <p:cNvSpPr txBox="1"/>
          <p:nvPr>
            <p:ph idx="5" type="subTitle"/>
          </p:nvPr>
        </p:nvSpPr>
        <p:spPr>
          <a:xfrm>
            <a:off x="2869275" y="1111500"/>
            <a:ext cx="21753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</a:t>
            </a:r>
            <a:endParaRPr/>
          </a:p>
        </p:txBody>
      </p:sp>
      <p:sp>
        <p:nvSpPr>
          <p:cNvPr id="390" name="Google Shape;390;p33"/>
          <p:cNvSpPr txBox="1"/>
          <p:nvPr>
            <p:ph idx="1" type="subTitle"/>
          </p:nvPr>
        </p:nvSpPr>
        <p:spPr>
          <a:xfrm>
            <a:off x="151225" y="14907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r>
              <a:rPr lang="en" sz="1400"/>
              <a:t>Same feature space,different sample sets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1" name="Google Shape;391;p33"/>
          <p:cNvSpPr txBox="1"/>
          <p:nvPr>
            <p:ph idx="2" type="subTitle"/>
          </p:nvPr>
        </p:nvSpPr>
        <p:spPr>
          <a:xfrm>
            <a:off x="2869275" y="14907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Same samples, different feature spaces</a:t>
            </a:r>
            <a:endParaRPr sz="1400"/>
          </a:p>
        </p:txBody>
      </p:sp>
      <p:pic>
        <p:nvPicPr>
          <p:cNvPr id="392" name="Google Shape;3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2975"/>
            <a:ext cx="9227549" cy="23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 txBox="1"/>
          <p:nvPr>
            <p:ph idx="4" type="subTitle"/>
          </p:nvPr>
        </p:nvSpPr>
        <p:spPr>
          <a:xfrm>
            <a:off x="6085200" y="1162962"/>
            <a:ext cx="21753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</a:t>
            </a:r>
            <a:endParaRPr/>
          </a:p>
        </p:txBody>
      </p:sp>
      <p:sp>
        <p:nvSpPr>
          <p:cNvPr id="394" name="Google Shape;394;p33"/>
          <p:cNvSpPr txBox="1"/>
          <p:nvPr>
            <p:ph idx="1" type="subTitle"/>
          </p:nvPr>
        </p:nvSpPr>
        <p:spPr>
          <a:xfrm>
            <a:off x="6085200" y="1542178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r>
              <a:rPr lang="en" sz="1400"/>
              <a:t>integrate both HFDL and VFDL, utilizing transfer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my case (HFL)</a:t>
            </a:r>
            <a:endParaRPr/>
          </a:p>
        </p:txBody>
      </p:sp>
      <p:sp>
        <p:nvSpPr>
          <p:cNvPr id="400" name="Google Shape;400;p34"/>
          <p:cNvSpPr txBox="1"/>
          <p:nvPr>
            <p:ph idx="4" type="subTitle"/>
          </p:nvPr>
        </p:nvSpPr>
        <p:spPr>
          <a:xfrm>
            <a:off x="172475" y="1017725"/>
            <a:ext cx="21753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</a:t>
            </a:r>
            <a:endParaRPr/>
          </a:p>
        </p:txBody>
      </p:sp>
      <p:sp>
        <p:nvSpPr>
          <p:cNvPr id="401" name="Google Shape;401;p34"/>
          <p:cNvSpPr txBox="1"/>
          <p:nvPr>
            <p:ph idx="1" type="subTitle"/>
          </p:nvPr>
        </p:nvSpPr>
        <p:spPr>
          <a:xfrm>
            <a:off x="225625" y="1559690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Different countries sharing PCOS prediction features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02" name="Google Shape;4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825" y="1380000"/>
            <a:ext cx="4908400" cy="33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 txBox="1"/>
          <p:nvPr/>
        </p:nvSpPr>
        <p:spPr>
          <a:xfrm>
            <a:off x="6950100" y="3060600"/>
            <a:ext cx="988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51C7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France </a:t>
            </a:r>
            <a:endParaRPr b="1" sz="1800">
              <a:solidFill>
                <a:srgbClr val="351C7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7059975" y="4424500"/>
            <a:ext cx="988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51C7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 b="1" sz="1800">
              <a:solidFill>
                <a:srgbClr val="351C7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3035950" y="4424500"/>
            <a:ext cx="988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51C7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Japan</a:t>
            </a:r>
            <a:endParaRPr b="1" sz="1800">
              <a:solidFill>
                <a:srgbClr val="351C7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3167100" y="3145625"/>
            <a:ext cx="988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51C7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Algeria</a:t>
            </a:r>
            <a:endParaRPr b="1" sz="1800">
              <a:solidFill>
                <a:srgbClr val="351C7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7" name="Google Shape;407;p34"/>
          <p:cNvSpPr txBox="1"/>
          <p:nvPr/>
        </p:nvSpPr>
        <p:spPr>
          <a:xfrm>
            <a:off x="4966675" y="1959275"/>
            <a:ext cx="1303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51C7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Vietnam</a:t>
            </a:r>
            <a:endParaRPr b="1" sz="1800">
              <a:solidFill>
                <a:srgbClr val="351C7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my case (HFL)</a:t>
            </a:r>
            <a:endParaRPr/>
          </a:p>
        </p:txBody>
      </p:sp>
      <p:pic>
        <p:nvPicPr>
          <p:cNvPr id="413" name="Google Shape;4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600" y="1042600"/>
            <a:ext cx="602241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39350" y="1688625"/>
            <a:ext cx="1149300" cy="9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Federated Averaging (FedAvg)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415" name="Google Shape;415;p35"/>
          <p:cNvCxnSpPr/>
          <p:nvPr/>
        </p:nvCxnSpPr>
        <p:spPr>
          <a:xfrm rot="10800000">
            <a:off x="228275" y="1393325"/>
            <a:ext cx="0" cy="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35"/>
          <p:cNvSpPr/>
          <p:nvPr/>
        </p:nvSpPr>
        <p:spPr>
          <a:xfrm rot="10800000">
            <a:off x="1241163" y="2046675"/>
            <a:ext cx="873900" cy="21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1416950" y="1826275"/>
            <a:ext cx="750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Type 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2684325" y="4817600"/>
            <a:ext cx="46917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1479 (Zambia) to 1667 (Burkina Faso).</a:t>
            </a:r>
            <a:endParaRPr b="1"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my case (VFL)</a:t>
            </a:r>
            <a:endParaRPr/>
          </a:p>
        </p:txBody>
      </p:sp>
      <p:sp>
        <p:nvSpPr>
          <p:cNvPr id="424" name="Google Shape;424;p36"/>
          <p:cNvSpPr txBox="1"/>
          <p:nvPr>
            <p:ph idx="1" type="subTitle"/>
          </p:nvPr>
        </p:nvSpPr>
        <p:spPr>
          <a:xfrm>
            <a:off x="5998925" y="796825"/>
            <a:ext cx="3081900" cy="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27BA0"/>
                </a:solidFill>
              </a:rPr>
              <a:t>Medical center + Demographics center</a:t>
            </a:r>
            <a:endParaRPr sz="1500">
              <a:solidFill>
                <a:srgbClr val="C27BA0"/>
              </a:solidFill>
            </a:endParaRPr>
          </a:p>
        </p:txBody>
      </p:sp>
      <p:sp>
        <p:nvSpPr>
          <p:cNvPr id="425" name="Google Shape;425;p36"/>
          <p:cNvSpPr txBox="1"/>
          <p:nvPr>
            <p:ph idx="1" type="subTitle"/>
          </p:nvPr>
        </p:nvSpPr>
        <p:spPr>
          <a:xfrm>
            <a:off x="1047525" y="210566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Party A (Medical Center):</a:t>
            </a:r>
            <a:endParaRPr b="1" sz="15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Menstrual Regularity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Hirsutism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Acne Severity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Family History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Insulin Resistance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BMI Categories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26" name="Google Shape;426;p36"/>
          <p:cNvSpPr txBox="1"/>
          <p:nvPr>
            <p:ph idx="1" type="subTitle"/>
          </p:nvPr>
        </p:nvSpPr>
        <p:spPr>
          <a:xfrm>
            <a:off x="6557250" y="2512928"/>
            <a:ext cx="21753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Party B (Demographics):</a:t>
            </a:r>
            <a:endParaRPr b="1" sz="15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Lifestyle Score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Stress Levels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Urban/Rural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Socioeconomic Status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Ethnicity Categories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27" name="Google Shape;4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375" y="2512925"/>
            <a:ext cx="622075" cy="6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6"/>
          <p:cNvSpPr txBox="1"/>
          <p:nvPr/>
        </p:nvSpPr>
        <p:spPr>
          <a:xfrm>
            <a:off x="5919275" y="2879925"/>
            <a:ext cx="324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29" name="Google Shape;4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975" y="2456438"/>
            <a:ext cx="735050" cy="7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150" y="1272050"/>
            <a:ext cx="1559700" cy="155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6"/>
          <p:cNvCxnSpPr>
            <a:stCxn id="429" idx="1"/>
            <a:endCxn id="430" idx="3"/>
          </p:cNvCxnSpPr>
          <p:nvPr/>
        </p:nvCxnSpPr>
        <p:spPr>
          <a:xfrm rot="10800000">
            <a:off x="5351975" y="2051763"/>
            <a:ext cx="402000" cy="772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36"/>
          <p:cNvCxnSpPr>
            <a:stCxn id="427" idx="3"/>
            <a:endCxn id="430" idx="1"/>
          </p:cNvCxnSpPr>
          <p:nvPr/>
        </p:nvCxnSpPr>
        <p:spPr>
          <a:xfrm flipH="1" rot="10800000">
            <a:off x="3318450" y="2051762"/>
            <a:ext cx="473700" cy="772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 txBox="1"/>
          <p:nvPr>
            <p:ph type="title"/>
          </p:nvPr>
        </p:nvSpPr>
        <p:spPr>
          <a:xfrm>
            <a:off x="486200" y="294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Sofia Sans"/>
                <a:ea typeface="Sofia Sans"/>
                <a:cs typeface="Sofia Sans"/>
                <a:sym typeface="Sofia Sans"/>
              </a:rPr>
              <a:t>Result </a:t>
            </a:r>
            <a:endParaRPr b="1" sz="360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438" name="Google Shape;438;p37"/>
          <p:cNvSpPr txBox="1"/>
          <p:nvPr>
            <p:ph idx="1" type="subTitle"/>
          </p:nvPr>
        </p:nvSpPr>
        <p:spPr>
          <a:xfrm>
            <a:off x="101700" y="1149250"/>
            <a:ext cx="3713400" cy="42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VFL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Global Model: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Training Accuracy: 47.33%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Test Accuracy: 47.13%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ROC-AUC: 0.4915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Party-Specific: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Medical Center: 59.47%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Demographics Center: 57.04%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39" name="Google Shape;4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475" y="3583800"/>
            <a:ext cx="1559700" cy="15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 txBox="1"/>
          <p:nvPr>
            <p:ph idx="1" type="subTitle"/>
          </p:nvPr>
        </p:nvSpPr>
        <p:spPr>
          <a:xfrm>
            <a:off x="3962950" y="1280400"/>
            <a:ext cx="3713400" cy="42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</a:t>
            </a:r>
            <a:r>
              <a:rPr b="1" lang="en" sz="1500"/>
              <a:t>FL</a:t>
            </a:r>
            <a:endParaRPr b="1" sz="1500"/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Final Round Accuracies: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Best: malawi (90.69%)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Average: ~0.89%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Lowest: Kenya (87.81%)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41" name="Google Shape;4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451" y="240374"/>
            <a:ext cx="1918724" cy="14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/>
          <p:nvPr/>
        </p:nvSpPr>
        <p:spPr>
          <a:xfrm flipH="1" rot="10800000">
            <a:off x="6852650" y="-278900"/>
            <a:ext cx="2786100" cy="2595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/>
          <p:nvPr>
            <p:ph type="title"/>
          </p:nvPr>
        </p:nvSpPr>
        <p:spPr>
          <a:xfrm>
            <a:off x="486200" y="294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Sofia Sans"/>
                <a:ea typeface="Sofia Sans"/>
                <a:cs typeface="Sofia Sans"/>
                <a:sym typeface="Sofia Sans"/>
              </a:rPr>
              <a:t>Result </a:t>
            </a:r>
            <a:endParaRPr b="1" sz="360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448" name="Google Shape;448;p38"/>
          <p:cNvSpPr txBox="1"/>
          <p:nvPr>
            <p:ph idx="1" type="subTitle"/>
          </p:nvPr>
        </p:nvSpPr>
        <p:spPr>
          <a:xfrm>
            <a:off x="101700" y="1149250"/>
            <a:ext cx="3713400" cy="42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VFL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Global Model: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Training Accuracy: 47.33%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Test Accuracy: 47.13%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ROC-AUC: 0.4915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Party-Specific: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Medical Center: 59.47%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Demographics Center: 57.04%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49" name="Google Shape;4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475" y="3583800"/>
            <a:ext cx="1559700" cy="1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451" y="240374"/>
            <a:ext cx="1918724" cy="14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8"/>
          <p:cNvSpPr/>
          <p:nvPr/>
        </p:nvSpPr>
        <p:spPr>
          <a:xfrm flipH="1" rot="10800000">
            <a:off x="6852650" y="-278900"/>
            <a:ext cx="2786100" cy="2595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52" name="Google Shape;45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473" y="1657823"/>
            <a:ext cx="5255701" cy="22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/>
          <p:nvPr>
            <p:ph type="title"/>
          </p:nvPr>
        </p:nvSpPr>
        <p:spPr>
          <a:xfrm>
            <a:off x="486200" y="294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Sofia Sans"/>
                <a:ea typeface="Sofia Sans"/>
                <a:cs typeface="Sofia Sans"/>
                <a:sym typeface="Sofia Sans"/>
              </a:rPr>
              <a:t>Result </a:t>
            </a:r>
            <a:endParaRPr b="1" sz="3600">
              <a:latin typeface="Sofia Sans"/>
              <a:ea typeface="Sofia Sans"/>
              <a:cs typeface="Sofia Sans"/>
              <a:sym typeface="Sofia Sans"/>
            </a:endParaRPr>
          </a:p>
        </p:txBody>
      </p:sp>
      <p:pic>
        <p:nvPicPr>
          <p:cNvPr id="458" name="Google Shape;4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475" y="3583800"/>
            <a:ext cx="1559700" cy="15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9"/>
          <p:cNvSpPr txBox="1"/>
          <p:nvPr>
            <p:ph idx="1" type="subTitle"/>
          </p:nvPr>
        </p:nvSpPr>
        <p:spPr>
          <a:xfrm>
            <a:off x="-62975" y="956975"/>
            <a:ext cx="3713400" cy="42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HFL</a:t>
            </a:r>
            <a:endParaRPr b="1" sz="1500"/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Final Round Accuracies: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Best: Nepal(90.72% )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Average: ~0.89%</a:t>
            </a:r>
            <a:endParaRPr sz="15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/>
              <a:t>Lowest: Australia(87.81% )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60" name="Google Shape;4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451" y="240374"/>
            <a:ext cx="1918724" cy="14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9"/>
          <p:cNvSpPr/>
          <p:nvPr/>
        </p:nvSpPr>
        <p:spPr>
          <a:xfrm flipH="1" rot="10800000">
            <a:off x="6852650" y="-278900"/>
            <a:ext cx="2786100" cy="2595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62" name="Google Shape;4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600" y="1106400"/>
            <a:ext cx="2332834" cy="39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/>
          <p:nvPr>
            <p:ph type="title"/>
          </p:nvPr>
        </p:nvSpPr>
        <p:spPr>
          <a:xfrm>
            <a:off x="486200" y="294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Sofia Sans"/>
                <a:ea typeface="Sofia Sans"/>
                <a:cs typeface="Sofia Sans"/>
                <a:sym typeface="Sofia Sans"/>
              </a:rPr>
              <a:t>Result </a:t>
            </a:r>
            <a:endParaRPr b="1" sz="3600">
              <a:latin typeface="Sofia Sans"/>
              <a:ea typeface="Sofia Sans"/>
              <a:cs typeface="Sofia Sans"/>
              <a:sym typeface="Sofia Sans"/>
            </a:endParaRPr>
          </a:p>
        </p:txBody>
      </p:sp>
      <p:pic>
        <p:nvPicPr>
          <p:cNvPr id="468" name="Google Shape;4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475" y="3583800"/>
            <a:ext cx="1559700" cy="15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0"/>
          <p:cNvSpPr txBox="1"/>
          <p:nvPr>
            <p:ph idx="1" type="subTitle"/>
          </p:nvPr>
        </p:nvSpPr>
        <p:spPr>
          <a:xfrm>
            <a:off x="125950" y="1590100"/>
            <a:ext cx="71397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Evaluate Global model on global test set (drop  country 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     </a:t>
            </a:r>
            <a:r>
              <a:rPr lang="en" sz="1500"/>
              <a:t>Result:</a:t>
            </a:r>
            <a:r>
              <a:rPr lang="en" sz="1500"/>
              <a:t> 89.50%</a:t>
            </a:r>
            <a:endParaRPr sz="1500"/>
          </a:p>
        </p:txBody>
      </p:sp>
      <p:pic>
        <p:nvPicPr>
          <p:cNvPr id="470" name="Google Shape;4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451" y="240374"/>
            <a:ext cx="1918724" cy="14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0"/>
          <p:cNvSpPr/>
          <p:nvPr/>
        </p:nvSpPr>
        <p:spPr>
          <a:xfrm flipH="1" rot="10800000">
            <a:off x="6852650" y="-278900"/>
            <a:ext cx="2786100" cy="2595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72" name="Google Shape;47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13" y="2833900"/>
            <a:ext cx="6714723" cy="17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1"/>
          <p:cNvSpPr txBox="1"/>
          <p:nvPr>
            <p:ph type="title"/>
          </p:nvPr>
        </p:nvSpPr>
        <p:spPr>
          <a:xfrm>
            <a:off x="486200" y="294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Sofia Sans"/>
                <a:ea typeface="Sofia Sans"/>
                <a:cs typeface="Sofia Sans"/>
                <a:sym typeface="Sofia Sans"/>
              </a:rPr>
              <a:t>Result </a:t>
            </a:r>
            <a:endParaRPr b="1" sz="3600">
              <a:latin typeface="Sofia Sans"/>
              <a:ea typeface="Sofia Sans"/>
              <a:cs typeface="Sofia Sans"/>
              <a:sym typeface="Sofia Sans"/>
            </a:endParaRPr>
          </a:p>
        </p:txBody>
      </p:sp>
      <p:pic>
        <p:nvPicPr>
          <p:cNvPr id="478" name="Google Shape;4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475" y="3583800"/>
            <a:ext cx="1559700" cy="1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4451" y="240374"/>
            <a:ext cx="1918724" cy="14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1"/>
          <p:cNvSpPr/>
          <p:nvPr/>
        </p:nvSpPr>
        <p:spPr>
          <a:xfrm flipH="1" rot="10800000">
            <a:off x="6852650" y="-278900"/>
            <a:ext cx="2786100" cy="2595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81" name="Google Shape;48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019450"/>
            <a:ext cx="6547850" cy="388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7" name="Google Shape;487;p42"/>
          <p:cNvSpPr txBox="1"/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Smart Contract </a:t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488" name="Google Shape;488;p42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89" name="Google Shape;4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42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491" name="Google Shape;491;p42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88" name="Google Shape;288;p25"/>
          <p:cNvSpPr txBox="1"/>
          <p:nvPr>
            <p:ph idx="2" type="title"/>
          </p:nvPr>
        </p:nvSpPr>
        <p:spPr>
          <a:xfrm>
            <a:off x="161865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9" name="Google Shape;289;p25"/>
          <p:cNvSpPr txBox="1"/>
          <p:nvPr>
            <p:ph idx="3" type="title"/>
          </p:nvPr>
        </p:nvSpPr>
        <p:spPr>
          <a:xfrm>
            <a:off x="1618650" y="2914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0" name="Google Shape;290;p25"/>
          <p:cNvSpPr txBox="1"/>
          <p:nvPr>
            <p:ph idx="4" type="title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" name="Google Shape;291;p25"/>
          <p:cNvSpPr txBox="1"/>
          <p:nvPr>
            <p:ph idx="5" type="title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2" name="Google Shape;292;p25"/>
          <p:cNvSpPr txBox="1"/>
          <p:nvPr>
            <p:ph idx="6" type="title"/>
          </p:nvPr>
        </p:nvSpPr>
        <p:spPr>
          <a:xfrm>
            <a:off x="679065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3" name="Google Shape;293;p25"/>
          <p:cNvSpPr txBox="1"/>
          <p:nvPr>
            <p:ph idx="7" type="title"/>
          </p:nvPr>
        </p:nvSpPr>
        <p:spPr>
          <a:xfrm>
            <a:off x="6790650" y="2914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94" name="Google Shape;294;p25"/>
          <p:cNvSpPr txBox="1"/>
          <p:nvPr>
            <p:ph idx="1" type="subTitle"/>
          </p:nvPr>
        </p:nvSpPr>
        <p:spPr>
          <a:xfrm>
            <a:off x="720000" y="19590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95" name="Google Shape;295;p25"/>
          <p:cNvSpPr txBox="1"/>
          <p:nvPr>
            <p:ph idx="8" type="subTitle"/>
          </p:nvPr>
        </p:nvSpPr>
        <p:spPr>
          <a:xfrm>
            <a:off x="3306000" y="19590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FDL</a:t>
            </a:r>
            <a:endParaRPr/>
          </a:p>
        </p:txBody>
      </p:sp>
      <p:sp>
        <p:nvSpPr>
          <p:cNvPr id="296" name="Google Shape;296;p25"/>
          <p:cNvSpPr txBox="1"/>
          <p:nvPr>
            <p:ph idx="9" type="subTitle"/>
          </p:nvPr>
        </p:nvSpPr>
        <p:spPr>
          <a:xfrm>
            <a:off x="5892000" y="19590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 </a:t>
            </a:r>
            <a:endParaRPr/>
          </a:p>
        </p:txBody>
      </p:sp>
      <p:sp>
        <p:nvSpPr>
          <p:cNvPr id="297" name="Google Shape;297;p25"/>
          <p:cNvSpPr txBox="1"/>
          <p:nvPr>
            <p:ph idx="13" type="subTitle"/>
          </p:nvPr>
        </p:nvSpPr>
        <p:spPr>
          <a:xfrm>
            <a:off x="720000" y="3391139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endParaRPr/>
          </a:p>
        </p:txBody>
      </p:sp>
      <p:sp>
        <p:nvSpPr>
          <p:cNvPr id="298" name="Google Shape;298;p25"/>
          <p:cNvSpPr txBox="1"/>
          <p:nvPr>
            <p:ph idx="14" type="subTitle"/>
          </p:nvPr>
        </p:nvSpPr>
        <p:spPr>
          <a:xfrm>
            <a:off x="3306000" y="3391139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99" name="Google Shape;299;p25"/>
          <p:cNvSpPr txBox="1"/>
          <p:nvPr>
            <p:ph idx="15" type="subTitle"/>
          </p:nvPr>
        </p:nvSpPr>
        <p:spPr>
          <a:xfrm>
            <a:off x="5892000" y="3391139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/>
          <p:cNvSpPr txBox="1"/>
          <p:nvPr>
            <p:ph type="title"/>
          </p:nvPr>
        </p:nvSpPr>
        <p:spPr>
          <a:xfrm>
            <a:off x="65622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Smart Contract</a:t>
            </a:r>
            <a:endParaRPr sz="3700"/>
          </a:p>
        </p:txBody>
      </p:sp>
      <p:sp>
        <p:nvSpPr>
          <p:cNvPr id="498" name="Google Shape;498;p43"/>
          <p:cNvSpPr txBox="1"/>
          <p:nvPr>
            <p:ph idx="2" type="subTitle"/>
          </p:nvPr>
        </p:nvSpPr>
        <p:spPr>
          <a:xfrm>
            <a:off x="720000" y="1402325"/>
            <a:ext cx="78867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Sofia Sans"/>
                <a:ea typeface="Sofia Sans"/>
                <a:cs typeface="Sofia Sans"/>
                <a:sym typeface="Sofia Sans"/>
              </a:rPr>
              <a:t>A Smart Contract is a self-executing program stored on a blockchain that automatically enforces the terms of an agreement when predefined conditions are met. It eliminates intermediaries, ensuring secure, transparent, and trustless transactions.</a:t>
            </a:r>
            <a:endParaRPr b="1" sz="150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499" name="Google Shape;499;p43"/>
          <p:cNvSpPr txBox="1"/>
          <p:nvPr>
            <p:ph idx="3" type="subTitle"/>
          </p:nvPr>
        </p:nvSpPr>
        <p:spPr>
          <a:xfrm>
            <a:off x="566300" y="936075"/>
            <a:ext cx="38334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Sofia Sans"/>
                <a:ea typeface="Sofia Sans"/>
                <a:cs typeface="Sofia Sans"/>
                <a:sym typeface="Sofia Sans"/>
              </a:rPr>
              <a:t>What is a Smart Contract?</a:t>
            </a:r>
            <a:endParaRPr b="1" sz="210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500" name="Google Shape;500;p43"/>
          <p:cNvSpPr/>
          <p:nvPr/>
        </p:nvSpPr>
        <p:spPr>
          <a:xfrm flipH="1" rot="10800000">
            <a:off x="5620375" y="31867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1" name="Google Shape;501;p43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2" name="Google Shape;502;p43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03" name="Google Shape;5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575" y="2278325"/>
            <a:ext cx="5018425" cy="26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771" y="2486050"/>
            <a:ext cx="2444000" cy="214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"/>
          <p:cNvSpPr txBox="1"/>
          <p:nvPr>
            <p:ph type="title"/>
          </p:nvPr>
        </p:nvSpPr>
        <p:spPr>
          <a:xfrm>
            <a:off x="65622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Smart Contract</a:t>
            </a:r>
            <a:endParaRPr sz="3700"/>
          </a:p>
        </p:txBody>
      </p:sp>
      <p:sp>
        <p:nvSpPr>
          <p:cNvPr id="510" name="Google Shape;510;p44"/>
          <p:cNvSpPr txBox="1"/>
          <p:nvPr>
            <p:ph idx="2" type="subTitle"/>
          </p:nvPr>
        </p:nvSpPr>
        <p:spPr>
          <a:xfrm>
            <a:off x="720000" y="1402325"/>
            <a:ext cx="78867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fia Sans"/>
                <a:ea typeface="Sofia Sans"/>
                <a:cs typeface="Sofia Sans"/>
                <a:sym typeface="Sofia Sans"/>
              </a:rPr>
              <a:t>Enhances security and trust in collaborative AI models.</a:t>
            </a:r>
            <a:endParaRPr sz="1600">
              <a:latin typeface="Sofia Sans"/>
              <a:ea typeface="Sofia Sans"/>
              <a:cs typeface="Sofia Sans"/>
              <a:sym typeface="Sof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fia Sans"/>
                <a:ea typeface="Sofia Sans"/>
                <a:cs typeface="Sofia Sans"/>
                <a:sym typeface="Sofia Sans"/>
              </a:rPr>
              <a:t>Ensures transparency in model updates and rewards participants fairly.</a:t>
            </a:r>
            <a:endParaRPr sz="1600">
              <a:latin typeface="Sofia Sans"/>
              <a:ea typeface="Sofia Sans"/>
              <a:cs typeface="Sofia Sans"/>
              <a:sym typeface="Sof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511" name="Google Shape;511;p44"/>
          <p:cNvSpPr txBox="1"/>
          <p:nvPr>
            <p:ph idx="3" type="subTitle"/>
          </p:nvPr>
        </p:nvSpPr>
        <p:spPr>
          <a:xfrm>
            <a:off x="566300" y="936075"/>
            <a:ext cx="55869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Sofia Sans"/>
                <a:ea typeface="Sofia Sans"/>
                <a:cs typeface="Sofia Sans"/>
                <a:sym typeface="Sofia Sans"/>
              </a:rPr>
              <a:t>Why Combine FL with Smart Contracts?</a:t>
            </a:r>
            <a:endParaRPr b="1" sz="210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512" name="Google Shape;512;p44"/>
          <p:cNvSpPr/>
          <p:nvPr/>
        </p:nvSpPr>
        <p:spPr>
          <a:xfrm flipH="1" rot="10800000">
            <a:off x="5620375" y="31867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3" name="Google Shape;513;p44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4" name="Google Shape;514;p44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15" name="Google Shape;5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75" y="46650"/>
            <a:ext cx="3191733" cy="16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4"/>
          <p:cNvSpPr txBox="1"/>
          <p:nvPr>
            <p:ph idx="2" type="subTitle"/>
          </p:nvPr>
        </p:nvSpPr>
        <p:spPr>
          <a:xfrm>
            <a:off x="641725" y="2553675"/>
            <a:ext cx="7886700" cy="23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Challenges in FL Without Blockchain: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/>
              <a:t>Risk of malicious updates (model poisoning attacks).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/>
              <a:t>Lack of trust in the central aggregator.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/>
              <a:t>No incentive mechanism for honest participation.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How Blockchain Solves These Issues: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/>
              <a:t>Smart contracts </a:t>
            </a:r>
            <a:r>
              <a:rPr b="1" lang="en"/>
              <a:t>validate and store model updates</a:t>
            </a:r>
            <a:r>
              <a:rPr lang="en"/>
              <a:t> securely.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/>
              <a:t>Decentralized network prevents a single point of failure.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/>
              <a:t>Participants are </a:t>
            </a:r>
            <a:r>
              <a:rPr b="1" lang="en"/>
              <a:t>rewarded using cryptocurrency/tokens</a:t>
            </a:r>
            <a:r>
              <a:rPr lang="en"/>
              <a:t> for valid contributions.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Sofia Sans"/>
              <a:ea typeface="Sofia Sans"/>
              <a:cs typeface="Sofia Sans"/>
              <a:sym typeface="Sof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517" name="Google Shape;517;p44"/>
          <p:cNvSpPr txBox="1"/>
          <p:nvPr>
            <p:ph idx="3" type="subTitle"/>
          </p:nvPr>
        </p:nvSpPr>
        <p:spPr>
          <a:xfrm>
            <a:off x="566300" y="2061375"/>
            <a:ext cx="55869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Sofia Sans"/>
                <a:ea typeface="Sofia Sans"/>
                <a:cs typeface="Sofia Sans"/>
                <a:sym typeface="Sofia Sans"/>
              </a:rPr>
              <a:t>Why Use Blockchain and Web3 for FL?</a:t>
            </a:r>
            <a:endParaRPr b="1" sz="2100">
              <a:latin typeface="Sofia Sans"/>
              <a:ea typeface="Sofia Sans"/>
              <a:cs typeface="Sofia Sans"/>
              <a:sym typeface="Sofia Sans"/>
            </a:endParaRPr>
          </a:p>
        </p:txBody>
      </p:sp>
      <p:pic>
        <p:nvPicPr>
          <p:cNvPr id="518" name="Google Shape;5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458" y="3830772"/>
            <a:ext cx="1231146" cy="107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600" y="1569288"/>
            <a:ext cx="3267150" cy="2777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45"/>
          <p:cNvGrpSpPr/>
          <p:nvPr/>
        </p:nvGrpSpPr>
        <p:grpSpPr>
          <a:xfrm>
            <a:off x="1099625" y="656725"/>
            <a:ext cx="1560225" cy="676400"/>
            <a:chOff x="1099625" y="656725"/>
            <a:chExt cx="1560225" cy="676400"/>
          </a:xfrm>
        </p:grpSpPr>
        <p:sp>
          <p:nvSpPr>
            <p:cNvPr id="525" name="Google Shape;525;p45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6" name="Google Shape;526;p45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27" name="Google Shape;527;p45"/>
          <p:cNvSpPr txBox="1"/>
          <p:nvPr>
            <p:ph type="title"/>
          </p:nvPr>
        </p:nvSpPr>
        <p:spPr>
          <a:xfrm>
            <a:off x="4573225" y="2218925"/>
            <a:ext cx="4470300" cy="1626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Project Overview</a:t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528" name="Google Shape;528;p45"/>
          <p:cNvSpPr txBox="1"/>
          <p:nvPr>
            <p:ph idx="4294967295" type="title"/>
          </p:nvPr>
        </p:nvSpPr>
        <p:spPr>
          <a:xfrm>
            <a:off x="5764825" y="1287363"/>
            <a:ext cx="1474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04</a:t>
            </a:r>
            <a:endParaRPr sz="6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6"/>
          <p:cNvSpPr txBox="1"/>
          <p:nvPr>
            <p:ph type="title"/>
          </p:nvPr>
        </p:nvSpPr>
        <p:spPr>
          <a:xfrm>
            <a:off x="720000" y="445025"/>
            <a:ext cx="77040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Development Tools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6"/>
          <p:cNvSpPr txBox="1"/>
          <p:nvPr>
            <p:ph idx="4294967295" type="title"/>
          </p:nvPr>
        </p:nvSpPr>
        <p:spPr>
          <a:xfrm>
            <a:off x="2382325" y="1949088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Remix</a:t>
            </a:r>
            <a:endParaRPr sz="2500"/>
          </a:p>
        </p:txBody>
      </p:sp>
      <p:sp>
        <p:nvSpPr>
          <p:cNvPr id="535" name="Google Shape;535;p46"/>
          <p:cNvSpPr txBox="1"/>
          <p:nvPr>
            <p:ph idx="4294967295" type="title"/>
          </p:nvPr>
        </p:nvSpPr>
        <p:spPr>
          <a:xfrm>
            <a:off x="4740958" y="2011450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Ganache</a:t>
            </a:r>
            <a:endParaRPr sz="2500"/>
          </a:p>
        </p:txBody>
      </p:sp>
      <p:sp>
        <p:nvSpPr>
          <p:cNvPr id="536" name="Google Shape;536;p46"/>
          <p:cNvSpPr txBox="1"/>
          <p:nvPr>
            <p:ph idx="4294967295" type="title"/>
          </p:nvPr>
        </p:nvSpPr>
        <p:spPr>
          <a:xfrm>
            <a:off x="2424850" y="3204050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web3.py</a:t>
            </a:r>
            <a:endParaRPr sz="2500"/>
          </a:p>
        </p:txBody>
      </p:sp>
      <p:sp>
        <p:nvSpPr>
          <p:cNvPr id="537" name="Google Shape;537;p46"/>
          <p:cNvSpPr txBox="1"/>
          <p:nvPr>
            <p:ph idx="4294967295" type="title"/>
          </p:nvPr>
        </p:nvSpPr>
        <p:spPr>
          <a:xfrm>
            <a:off x="4740958" y="3204050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Metamask</a:t>
            </a:r>
            <a:endParaRPr sz="2500"/>
          </a:p>
        </p:txBody>
      </p:sp>
      <p:sp>
        <p:nvSpPr>
          <p:cNvPr id="538" name="Google Shape;538;p46"/>
          <p:cNvSpPr/>
          <p:nvPr/>
        </p:nvSpPr>
        <p:spPr>
          <a:xfrm>
            <a:off x="1218750" y="1697175"/>
            <a:ext cx="1020600" cy="102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6"/>
          <p:cNvSpPr/>
          <p:nvPr/>
        </p:nvSpPr>
        <p:spPr>
          <a:xfrm>
            <a:off x="1218750" y="3282975"/>
            <a:ext cx="1020600" cy="1020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6"/>
          <p:cNvSpPr/>
          <p:nvPr/>
        </p:nvSpPr>
        <p:spPr>
          <a:xfrm>
            <a:off x="6904650" y="1697175"/>
            <a:ext cx="1020600" cy="1020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6"/>
          <p:cNvSpPr/>
          <p:nvPr/>
        </p:nvSpPr>
        <p:spPr>
          <a:xfrm>
            <a:off x="6904650" y="3282975"/>
            <a:ext cx="1020600" cy="102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50" y="1726952"/>
            <a:ext cx="1020600" cy="97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075" y="1798250"/>
            <a:ext cx="818449" cy="81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3675" y="3266650"/>
            <a:ext cx="1053249" cy="105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2988" y="3448763"/>
            <a:ext cx="952125" cy="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8999" y="0"/>
            <a:ext cx="1885004" cy="16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Architecture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7"/>
          <p:cNvSpPr txBox="1"/>
          <p:nvPr>
            <p:ph idx="4294967295" type="title"/>
          </p:nvPr>
        </p:nvSpPr>
        <p:spPr>
          <a:xfrm>
            <a:off x="838450" y="2774956"/>
            <a:ext cx="2234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VFL Coordinator</a:t>
            </a:r>
            <a:endParaRPr sz="2000"/>
          </a:p>
        </p:txBody>
      </p:sp>
      <p:sp>
        <p:nvSpPr>
          <p:cNvPr id="553" name="Google Shape;553;p47"/>
          <p:cNvSpPr txBox="1"/>
          <p:nvPr>
            <p:ph idx="1" type="subTitle"/>
          </p:nvPr>
        </p:nvSpPr>
        <p:spPr>
          <a:xfrm>
            <a:off x="838450" y="3247858"/>
            <a:ext cx="22347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Aggregation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7"/>
          <p:cNvSpPr txBox="1"/>
          <p:nvPr>
            <p:ph idx="4294967295" type="title"/>
          </p:nvPr>
        </p:nvSpPr>
        <p:spPr>
          <a:xfrm>
            <a:off x="3454721" y="2774956"/>
            <a:ext cx="2234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Smart Contract</a:t>
            </a:r>
            <a:endParaRPr sz="2000"/>
          </a:p>
        </p:txBody>
      </p:sp>
      <p:sp>
        <p:nvSpPr>
          <p:cNvPr id="555" name="Google Shape;555;p47"/>
          <p:cNvSpPr txBox="1"/>
          <p:nvPr>
            <p:ph idx="2" type="subTitle"/>
          </p:nvPr>
        </p:nvSpPr>
        <p:spPr>
          <a:xfrm>
            <a:off x="3592869" y="3410908"/>
            <a:ext cx="22347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Consent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Logging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7"/>
          <p:cNvSpPr txBox="1"/>
          <p:nvPr>
            <p:ph idx="4294967295" type="title"/>
          </p:nvPr>
        </p:nvSpPr>
        <p:spPr>
          <a:xfrm>
            <a:off x="6070992" y="2774956"/>
            <a:ext cx="2234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Web3 Interface</a:t>
            </a:r>
            <a:endParaRPr sz="2000"/>
          </a:p>
        </p:txBody>
      </p:sp>
      <p:sp>
        <p:nvSpPr>
          <p:cNvPr id="557" name="Google Shape;557;p47"/>
          <p:cNvSpPr/>
          <p:nvPr/>
        </p:nvSpPr>
        <p:spPr>
          <a:xfrm>
            <a:off x="1445500" y="1552250"/>
            <a:ext cx="1020600" cy="1020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7"/>
          <p:cNvSpPr/>
          <p:nvPr/>
        </p:nvSpPr>
        <p:spPr>
          <a:xfrm>
            <a:off x="4061775" y="1552250"/>
            <a:ext cx="1020600" cy="102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7"/>
          <p:cNvSpPr/>
          <p:nvPr/>
        </p:nvSpPr>
        <p:spPr>
          <a:xfrm>
            <a:off x="6678050" y="1552250"/>
            <a:ext cx="1020600" cy="1020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" name="Google Shape;560;p47"/>
          <p:cNvGrpSpPr/>
          <p:nvPr/>
        </p:nvGrpSpPr>
        <p:grpSpPr>
          <a:xfrm>
            <a:off x="4293067" y="1783517"/>
            <a:ext cx="558029" cy="558021"/>
            <a:chOff x="2744525" y="1988850"/>
            <a:chExt cx="1737325" cy="1737300"/>
          </a:xfrm>
        </p:grpSpPr>
        <p:sp>
          <p:nvSpPr>
            <p:cNvPr id="561" name="Google Shape;561;p47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h="36556" w="41081">
                  <a:moveTo>
                    <a:pt x="18641" y="0"/>
                  </a:move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1672" y="16468"/>
                  </a:lnTo>
                  <a:lnTo>
                    <a:pt x="186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fill="none" h="36556" w="41081">
                  <a:moveTo>
                    <a:pt x="24703" y="15156"/>
                  </a:moveTo>
                  <a:lnTo>
                    <a:pt x="21672" y="16468"/>
                  </a:lnTo>
                  <a:lnTo>
                    <a:pt x="18641" y="0"/>
                  </a:lnTo>
                  <a:lnTo>
                    <a:pt x="9140" y="9546"/>
                  </a:ln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4703" y="1515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3362100" y="3191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h="11673" w="16107">
                  <a:moveTo>
                    <a:pt x="2307" y="0"/>
                  </a:move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fill="none" h="11673" w="16107">
                  <a:moveTo>
                    <a:pt x="2307" y="0"/>
                  </a:moveTo>
                  <a:lnTo>
                    <a:pt x="2307" y="0"/>
                  </a:ln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3610925" y="28314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h="43343" w="47234">
                  <a:moveTo>
                    <a:pt x="36692" y="0"/>
                  </a:move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7234" y="10587"/>
                  </a:lnTo>
                  <a:lnTo>
                    <a:pt x="3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fill="none" h="43343" w="47234">
                  <a:moveTo>
                    <a:pt x="41714" y="16106"/>
                  </a:moveTo>
                  <a:lnTo>
                    <a:pt x="47234" y="10587"/>
                  </a:lnTo>
                  <a:lnTo>
                    <a:pt x="36692" y="0"/>
                  </a:lnTo>
                  <a:lnTo>
                    <a:pt x="31128" y="5520"/>
                  </a:ln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1714" y="1610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4343850" y="2391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47"/>
          <p:cNvSpPr txBox="1"/>
          <p:nvPr>
            <p:ph idx="2" type="subTitle"/>
          </p:nvPr>
        </p:nvSpPr>
        <p:spPr>
          <a:xfrm>
            <a:off x="6189294" y="3410908"/>
            <a:ext cx="22347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Verification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47"/>
          <p:cNvGrpSpPr/>
          <p:nvPr/>
        </p:nvGrpSpPr>
        <p:grpSpPr>
          <a:xfrm>
            <a:off x="6964017" y="1783530"/>
            <a:ext cx="558029" cy="558021"/>
            <a:chOff x="2744525" y="1988850"/>
            <a:chExt cx="1737325" cy="1737300"/>
          </a:xfrm>
        </p:grpSpPr>
        <p:sp>
          <p:nvSpPr>
            <p:cNvPr id="572" name="Google Shape;572;p47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h="36556" w="41081">
                  <a:moveTo>
                    <a:pt x="18641" y="0"/>
                  </a:move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1672" y="16468"/>
                  </a:lnTo>
                  <a:lnTo>
                    <a:pt x="186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fill="none" h="36556" w="41081">
                  <a:moveTo>
                    <a:pt x="24703" y="15156"/>
                  </a:moveTo>
                  <a:lnTo>
                    <a:pt x="21672" y="16468"/>
                  </a:lnTo>
                  <a:lnTo>
                    <a:pt x="18641" y="0"/>
                  </a:lnTo>
                  <a:lnTo>
                    <a:pt x="9140" y="9546"/>
                  </a:ln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4703" y="1515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3362100" y="3191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h="11673" w="16107">
                  <a:moveTo>
                    <a:pt x="2307" y="0"/>
                  </a:move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fill="none" h="11673" w="16107">
                  <a:moveTo>
                    <a:pt x="2307" y="0"/>
                  </a:moveTo>
                  <a:lnTo>
                    <a:pt x="2307" y="0"/>
                  </a:ln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3610925" y="28314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h="43343" w="47234">
                  <a:moveTo>
                    <a:pt x="36692" y="0"/>
                  </a:move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7234" y="10587"/>
                  </a:lnTo>
                  <a:lnTo>
                    <a:pt x="3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fill="none" h="43343" w="47234">
                  <a:moveTo>
                    <a:pt x="41714" y="16106"/>
                  </a:moveTo>
                  <a:lnTo>
                    <a:pt x="47234" y="10587"/>
                  </a:lnTo>
                  <a:lnTo>
                    <a:pt x="36692" y="0"/>
                  </a:lnTo>
                  <a:lnTo>
                    <a:pt x="31128" y="5520"/>
                  </a:ln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1714" y="1610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4343850" y="2391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47"/>
          <p:cNvGrpSpPr/>
          <p:nvPr/>
        </p:nvGrpSpPr>
        <p:grpSpPr>
          <a:xfrm>
            <a:off x="1676780" y="1783530"/>
            <a:ext cx="558029" cy="558021"/>
            <a:chOff x="2744525" y="1988850"/>
            <a:chExt cx="1737325" cy="1737300"/>
          </a:xfrm>
        </p:grpSpPr>
        <p:sp>
          <p:nvSpPr>
            <p:cNvPr id="582" name="Google Shape;582;p47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h="36556" w="41081">
                  <a:moveTo>
                    <a:pt x="18641" y="0"/>
                  </a:move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1672" y="16468"/>
                  </a:lnTo>
                  <a:lnTo>
                    <a:pt x="186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fill="none" h="36556" w="41081">
                  <a:moveTo>
                    <a:pt x="24703" y="15156"/>
                  </a:moveTo>
                  <a:lnTo>
                    <a:pt x="21672" y="16468"/>
                  </a:lnTo>
                  <a:lnTo>
                    <a:pt x="18641" y="0"/>
                  </a:lnTo>
                  <a:lnTo>
                    <a:pt x="9140" y="9546"/>
                  </a:ln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4703" y="1515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3362100" y="3191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h="11673" w="16107">
                  <a:moveTo>
                    <a:pt x="2307" y="0"/>
                  </a:move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fill="none" h="11673" w="16107">
                  <a:moveTo>
                    <a:pt x="2307" y="0"/>
                  </a:moveTo>
                  <a:lnTo>
                    <a:pt x="2307" y="0"/>
                  </a:ln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3610925" y="28314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h="43343" w="47234">
                  <a:moveTo>
                    <a:pt x="36692" y="0"/>
                  </a:move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7234" y="10587"/>
                  </a:lnTo>
                  <a:lnTo>
                    <a:pt x="3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fill="none" h="43343" w="47234">
                  <a:moveTo>
                    <a:pt x="41714" y="16106"/>
                  </a:moveTo>
                  <a:lnTo>
                    <a:pt x="47234" y="10587"/>
                  </a:lnTo>
                  <a:lnTo>
                    <a:pt x="36692" y="0"/>
                  </a:lnTo>
                  <a:lnTo>
                    <a:pt x="31128" y="5520"/>
                  </a:ln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1714" y="1610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4343850" y="2391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8"/>
          <p:cNvSpPr txBox="1"/>
          <p:nvPr>
            <p:ph type="title"/>
          </p:nvPr>
        </p:nvSpPr>
        <p:spPr>
          <a:xfrm>
            <a:off x="720000" y="189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 Integration</a:t>
            </a:r>
            <a:endParaRPr/>
          </a:p>
        </p:txBody>
      </p:sp>
      <p:grpSp>
        <p:nvGrpSpPr>
          <p:cNvPr id="596" name="Google Shape;596;p48"/>
          <p:cNvGrpSpPr/>
          <p:nvPr/>
        </p:nvGrpSpPr>
        <p:grpSpPr>
          <a:xfrm>
            <a:off x="4293067" y="1783517"/>
            <a:ext cx="558029" cy="558021"/>
            <a:chOff x="2744525" y="1988850"/>
            <a:chExt cx="1737325" cy="1737300"/>
          </a:xfrm>
        </p:grpSpPr>
        <p:sp>
          <p:nvSpPr>
            <p:cNvPr id="597" name="Google Shape;597;p48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h="36556" w="41081">
                  <a:moveTo>
                    <a:pt x="18641" y="0"/>
                  </a:move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1672" y="16468"/>
                  </a:lnTo>
                  <a:lnTo>
                    <a:pt x="186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fill="none" h="36556" w="41081">
                  <a:moveTo>
                    <a:pt x="24703" y="15156"/>
                  </a:moveTo>
                  <a:lnTo>
                    <a:pt x="21672" y="16468"/>
                  </a:lnTo>
                  <a:lnTo>
                    <a:pt x="18641" y="0"/>
                  </a:lnTo>
                  <a:lnTo>
                    <a:pt x="9140" y="9546"/>
                  </a:ln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4703" y="1515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>
              <a:off x="3362100" y="3191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h="11673" w="16107">
                  <a:moveTo>
                    <a:pt x="2307" y="0"/>
                  </a:move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fill="none" h="11673" w="16107">
                  <a:moveTo>
                    <a:pt x="2307" y="0"/>
                  </a:moveTo>
                  <a:lnTo>
                    <a:pt x="2307" y="0"/>
                  </a:ln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>
              <a:off x="3610925" y="28314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h="43343" w="47234">
                  <a:moveTo>
                    <a:pt x="36692" y="0"/>
                  </a:move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7234" y="10587"/>
                  </a:lnTo>
                  <a:lnTo>
                    <a:pt x="3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fill="none" h="43343" w="47234">
                  <a:moveTo>
                    <a:pt x="41714" y="16106"/>
                  </a:moveTo>
                  <a:lnTo>
                    <a:pt x="47234" y="10587"/>
                  </a:lnTo>
                  <a:lnTo>
                    <a:pt x="36692" y="0"/>
                  </a:lnTo>
                  <a:lnTo>
                    <a:pt x="31128" y="5520"/>
                  </a:ln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1714" y="1610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>
              <a:off x="4343850" y="2391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6" name="Google Shape;6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803114"/>
            <a:ext cx="7704000" cy="410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"/>
          <p:cNvSpPr txBox="1"/>
          <p:nvPr>
            <p:ph type="title"/>
          </p:nvPr>
        </p:nvSpPr>
        <p:spPr>
          <a:xfrm>
            <a:off x="720000" y="189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 Integration</a:t>
            </a:r>
            <a:endParaRPr/>
          </a:p>
        </p:txBody>
      </p:sp>
      <p:grpSp>
        <p:nvGrpSpPr>
          <p:cNvPr id="612" name="Google Shape;612;p49"/>
          <p:cNvGrpSpPr/>
          <p:nvPr/>
        </p:nvGrpSpPr>
        <p:grpSpPr>
          <a:xfrm>
            <a:off x="4293067" y="1783517"/>
            <a:ext cx="558029" cy="558021"/>
            <a:chOff x="2744525" y="1988850"/>
            <a:chExt cx="1737325" cy="1737300"/>
          </a:xfrm>
        </p:grpSpPr>
        <p:sp>
          <p:nvSpPr>
            <p:cNvPr id="613" name="Google Shape;613;p49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h="36556" w="41081">
                  <a:moveTo>
                    <a:pt x="18641" y="0"/>
                  </a:move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1672" y="16468"/>
                  </a:lnTo>
                  <a:lnTo>
                    <a:pt x="186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9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fill="none" h="36556" w="41081">
                  <a:moveTo>
                    <a:pt x="24703" y="15156"/>
                  </a:moveTo>
                  <a:lnTo>
                    <a:pt x="21672" y="16468"/>
                  </a:lnTo>
                  <a:lnTo>
                    <a:pt x="18641" y="0"/>
                  </a:lnTo>
                  <a:lnTo>
                    <a:pt x="9140" y="9546"/>
                  </a:ln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4703" y="1515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9"/>
            <p:cNvSpPr/>
            <p:nvPr/>
          </p:nvSpPr>
          <p:spPr>
            <a:xfrm>
              <a:off x="3362100" y="3191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9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h="11673" w="16107">
                  <a:moveTo>
                    <a:pt x="2307" y="0"/>
                  </a:move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9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fill="none" h="11673" w="16107">
                  <a:moveTo>
                    <a:pt x="2307" y="0"/>
                  </a:moveTo>
                  <a:lnTo>
                    <a:pt x="2307" y="0"/>
                  </a:ln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3610925" y="28314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h="43343" w="47234">
                  <a:moveTo>
                    <a:pt x="36692" y="0"/>
                  </a:move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7234" y="10587"/>
                  </a:lnTo>
                  <a:lnTo>
                    <a:pt x="3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9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fill="none" h="43343" w="47234">
                  <a:moveTo>
                    <a:pt x="41714" y="16106"/>
                  </a:moveTo>
                  <a:lnTo>
                    <a:pt x="47234" y="10587"/>
                  </a:lnTo>
                  <a:lnTo>
                    <a:pt x="36692" y="0"/>
                  </a:lnTo>
                  <a:lnTo>
                    <a:pt x="31128" y="5520"/>
                  </a:ln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1714" y="1610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9"/>
            <p:cNvSpPr/>
            <p:nvPr/>
          </p:nvSpPr>
          <p:spPr>
            <a:xfrm>
              <a:off x="4343850" y="2391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2" name="Google Shape;6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1008750"/>
            <a:ext cx="6616051" cy="259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0" y="3724313"/>
            <a:ext cx="79248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0"/>
          <p:cNvSpPr txBox="1"/>
          <p:nvPr>
            <p:ph type="title"/>
          </p:nvPr>
        </p:nvSpPr>
        <p:spPr>
          <a:xfrm>
            <a:off x="826275" y="200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" name="Google Shape;629;p50"/>
          <p:cNvGrpSpPr/>
          <p:nvPr/>
        </p:nvGrpSpPr>
        <p:grpSpPr>
          <a:xfrm>
            <a:off x="4293067" y="1783517"/>
            <a:ext cx="558029" cy="558021"/>
            <a:chOff x="2744525" y="1988850"/>
            <a:chExt cx="1737325" cy="1737300"/>
          </a:xfrm>
        </p:grpSpPr>
        <p:sp>
          <p:nvSpPr>
            <p:cNvPr id="630" name="Google Shape;630;p50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h="36556" w="41081">
                  <a:moveTo>
                    <a:pt x="18641" y="0"/>
                  </a:move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1672" y="16468"/>
                  </a:lnTo>
                  <a:lnTo>
                    <a:pt x="186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fill="none" h="36556" w="41081">
                  <a:moveTo>
                    <a:pt x="24703" y="15156"/>
                  </a:moveTo>
                  <a:lnTo>
                    <a:pt x="21672" y="16468"/>
                  </a:lnTo>
                  <a:lnTo>
                    <a:pt x="18641" y="0"/>
                  </a:lnTo>
                  <a:lnTo>
                    <a:pt x="9140" y="9546"/>
                  </a:ln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4703" y="1515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3362100" y="3191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0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h="11673" w="16107">
                  <a:moveTo>
                    <a:pt x="2307" y="0"/>
                  </a:move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0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fill="none" h="11673" w="16107">
                  <a:moveTo>
                    <a:pt x="2307" y="0"/>
                  </a:moveTo>
                  <a:lnTo>
                    <a:pt x="2307" y="0"/>
                  </a:ln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0"/>
            <p:cNvSpPr/>
            <p:nvPr/>
          </p:nvSpPr>
          <p:spPr>
            <a:xfrm>
              <a:off x="3610925" y="28314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h="43343" w="47234">
                  <a:moveTo>
                    <a:pt x="36692" y="0"/>
                  </a:move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7234" y="10587"/>
                  </a:lnTo>
                  <a:lnTo>
                    <a:pt x="3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0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fill="none" h="43343" w="47234">
                  <a:moveTo>
                    <a:pt x="41714" y="16106"/>
                  </a:moveTo>
                  <a:lnTo>
                    <a:pt x="47234" y="10587"/>
                  </a:lnTo>
                  <a:lnTo>
                    <a:pt x="36692" y="0"/>
                  </a:lnTo>
                  <a:lnTo>
                    <a:pt x="31128" y="5520"/>
                  </a:ln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1714" y="1610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0"/>
            <p:cNvSpPr/>
            <p:nvPr/>
          </p:nvSpPr>
          <p:spPr>
            <a:xfrm>
              <a:off x="4343850" y="2391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9" name="Google Shape;6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25" y="1190200"/>
            <a:ext cx="4633400" cy="27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0"/>
          <p:cNvSpPr txBox="1"/>
          <p:nvPr/>
        </p:nvSpPr>
        <p:spPr>
          <a:xfrm>
            <a:off x="5949775" y="1181625"/>
            <a:ext cx="2293800" cy="140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This is only the connection ganche Ganache and the smart 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contract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(using ABI.json )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rest of the code you find it in folder 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1"/>
          <p:cNvSpPr txBox="1"/>
          <p:nvPr>
            <p:ph type="title"/>
          </p:nvPr>
        </p:nvSpPr>
        <p:spPr>
          <a:xfrm>
            <a:off x="720000" y="189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 Integration</a:t>
            </a:r>
            <a:endParaRPr/>
          </a:p>
        </p:txBody>
      </p:sp>
      <p:grpSp>
        <p:nvGrpSpPr>
          <p:cNvPr id="646" name="Google Shape;646;p51"/>
          <p:cNvGrpSpPr/>
          <p:nvPr/>
        </p:nvGrpSpPr>
        <p:grpSpPr>
          <a:xfrm>
            <a:off x="4293067" y="1783517"/>
            <a:ext cx="558029" cy="558021"/>
            <a:chOff x="2744525" y="1988850"/>
            <a:chExt cx="1737325" cy="1737300"/>
          </a:xfrm>
        </p:grpSpPr>
        <p:sp>
          <p:nvSpPr>
            <p:cNvPr id="647" name="Google Shape;647;p51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h="36556" w="41081">
                  <a:moveTo>
                    <a:pt x="18641" y="0"/>
                  </a:move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1672" y="16468"/>
                  </a:lnTo>
                  <a:lnTo>
                    <a:pt x="186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fill="none" h="36556" w="41081">
                  <a:moveTo>
                    <a:pt x="24703" y="15156"/>
                  </a:moveTo>
                  <a:lnTo>
                    <a:pt x="21672" y="16468"/>
                  </a:lnTo>
                  <a:lnTo>
                    <a:pt x="18641" y="0"/>
                  </a:lnTo>
                  <a:lnTo>
                    <a:pt x="9140" y="9546"/>
                  </a:ln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4703" y="1515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3362100" y="3191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h="11673" w="16107">
                  <a:moveTo>
                    <a:pt x="2307" y="0"/>
                  </a:move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fill="none" h="11673" w="16107">
                  <a:moveTo>
                    <a:pt x="2307" y="0"/>
                  </a:moveTo>
                  <a:lnTo>
                    <a:pt x="2307" y="0"/>
                  </a:ln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3610925" y="28314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h="43343" w="47234">
                  <a:moveTo>
                    <a:pt x="36692" y="0"/>
                  </a:move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7234" y="10587"/>
                  </a:lnTo>
                  <a:lnTo>
                    <a:pt x="3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fill="none" h="43343" w="47234">
                  <a:moveTo>
                    <a:pt x="41714" y="16106"/>
                  </a:moveTo>
                  <a:lnTo>
                    <a:pt x="47234" y="10587"/>
                  </a:lnTo>
                  <a:lnTo>
                    <a:pt x="36692" y="0"/>
                  </a:lnTo>
                  <a:lnTo>
                    <a:pt x="31128" y="5520"/>
                  </a:ln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1714" y="1610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4343850" y="2391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6" name="Google Shape;6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50" y="762675"/>
            <a:ext cx="6101751" cy="41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2"/>
          <p:cNvSpPr txBox="1"/>
          <p:nvPr>
            <p:ph type="title"/>
          </p:nvPr>
        </p:nvSpPr>
        <p:spPr>
          <a:xfrm>
            <a:off x="720000" y="189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Metamask </a:t>
            </a:r>
            <a:endParaRPr/>
          </a:p>
        </p:txBody>
      </p:sp>
      <p:grpSp>
        <p:nvGrpSpPr>
          <p:cNvPr id="662" name="Google Shape;662;p52"/>
          <p:cNvGrpSpPr/>
          <p:nvPr/>
        </p:nvGrpSpPr>
        <p:grpSpPr>
          <a:xfrm>
            <a:off x="4293067" y="1783517"/>
            <a:ext cx="558029" cy="558021"/>
            <a:chOff x="2744525" y="1988850"/>
            <a:chExt cx="1737325" cy="1737300"/>
          </a:xfrm>
        </p:grpSpPr>
        <p:sp>
          <p:nvSpPr>
            <p:cNvPr id="663" name="Google Shape;663;p52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h="36556" w="41081">
                  <a:moveTo>
                    <a:pt x="18641" y="0"/>
                  </a:move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1672" y="16468"/>
                  </a:lnTo>
                  <a:lnTo>
                    <a:pt x="186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fill="none" h="36556" w="41081">
                  <a:moveTo>
                    <a:pt x="24703" y="15156"/>
                  </a:moveTo>
                  <a:lnTo>
                    <a:pt x="21672" y="16468"/>
                  </a:lnTo>
                  <a:lnTo>
                    <a:pt x="18641" y="0"/>
                  </a:lnTo>
                  <a:lnTo>
                    <a:pt x="9140" y="9546"/>
                  </a:ln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4703" y="1515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2"/>
            <p:cNvSpPr/>
            <p:nvPr/>
          </p:nvSpPr>
          <p:spPr>
            <a:xfrm>
              <a:off x="3362100" y="3191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h="11673" w="16107">
                  <a:moveTo>
                    <a:pt x="2307" y="0"/>
                  </a:move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2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fill="none" h="11673" w="16107">
                  <a:moveTo>
                    <a:pt x="2307" y="0"/>
                  </a:moveTo>
                  <a:lnTo>
                    <a:pt x="2307" y="0"/>
                  </a:ln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3610925" y="28314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h="43343" w="47234">
                  <a:moveTo>
                    <a:pt x="36692" y="0"/>
                  </a:move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7234" y="10587"/>
                  </a:lnTo>
                  <a:lnTo>
                    <a:pt x="3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fill="none" h="43343" w="47234">
                  <a:moveTo>
                    <a:pt x="41714" y="16106"/>
                  </a:moveTo>
                  <a:lnTo>
                    <a:pt x="47234" y="10587"/>
                  </a:lnTo>
                  <a:lnTo>
                    <a:pt x="36692" y="0"/>
                  </a:lnTo>
                  <a:lnTo>
                    <a:pt x="31128" y="5520"/>
                  </a:ln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1714" y="1610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4343850" y="2391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2" name="Google Shape;6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6" y="1013875"/>
            <a:ext cx="4434449" cy="275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96" y="959163"/>
            <a:ext cx="3988104" cy="2868862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2"/>
          <p:cNvSpPr txBox="1"/>
          <p:nvPr/>
        </p:nvSpPr>
        <p:spPr>
          <a:xfrm>
            <a:off x="2752450" y="4024525"/>
            <a:ext cx="27108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Connect gGanache  and MetaMask by adding network . 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5" name="Google Shape;305;p26"/>
          <p:cNvSpPr txBox="1"/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Introduction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06" name="Google Shape;306;p26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07" name="Google Shape;307;p26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08" name="Google Shape;308;p26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7800"/>
            <a:ext cx="3822225" cy="38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3"/>
          <p:cNvSpPr txBox="1"/>
          <p:nvPr>
            <p:ph type="title"/>
          </p:nvPr>
        </p:nvSpPr>
        <p:spPr>
          <a:xfrm>
            <a:off x="720000" y="189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Metamask </a:t>
            </a:r>
            <a:endParaRPr/>
          </a:p>
        </p:txBody>
      </p:sp>
      <p:grpSp>
        <p:nvGrpSpPr>
          <p:cNvPr id="680" name="Google Shape;680;p53"/>
          <p:cNvGrpSpPr/>
          <p:nvPr/>
        </p:nvGrpSpPr>
        <p:grpSpPr>
          <a:xfrm>
            <a:off x="4293067" y="1783517"/>
            <a:ext cx="558029" cy="558021"/>
            <a:chOff x="2744525" y="1988850"/>
            <a:chExt cx="1737325" cy="1737300"/>
          </a:xfrm>
        </p:grpSpPr>
        <p:sp>
          <p:nvSpPr>
            <p:cNvPr id="681" name="Google Shape;681;p53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h="36556" w="41081">
                  <a:moveTo>
                    <a:pt x="18641" y="0"/>
                  </a:move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1672" y="16468"/>
                  </a:lnTo>
                  <a:lnTo>
                    <a:pt x="186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2744525" y="2812250"/>
              <a:ext cx="1027025" cy="913900"/>
            </a:xfrm>
            <a:custGeom>
              <a:rect b="b" l="l" r="r" t="t"/>
              <a:pathLst>
                <a:path extrusionOk="0" fill="none" h="36556" w="41081">
                  <a:moveTo>
                    <a:pt x="24703" y="15156"/>
                  </a:moveTo>
                  <a:lnTo>
                    <a:pt x="21672" y="16468"/>
                  </a:lnTo>
                  <a:lnTo>
                    <a:pt x="18641" y="0"/>
                  </a:lnTo>
                  <a:lnTo>
                    <a:pt x="9140" y="9546"/>
                  </a:lnTo>
                  <a:lnTo>
                    <a:pt x="9140" y="9546"/>
                  </a:lnTo>
                  <a:lnTo>
                    <a:pt x="8597" y="10089"/>
                  </a:lnTo>
                  <a:lnTo>
                    <a:pt x="8099" y="10632"/>
                  </a:lnTo>
                  <a:lnTo>
                    <a:pt x="7692" y="11266"/>
                  </a:lnTo>
                  <a:lnTo>
                    <a:pt x="7285" y="11854"/>
                  </a:lnTo>
                  <a:lnTo>
                    <a:pt x="6923" y="12532"/>
                  </a:lnTo>
                  <a:lnTo>
                    <a:pt x="6561" y="13166"/>
                  </a:lnTo>
                  <a:lnTo>
                    <a:pt x="6289" y="13844"/>
                  </a:lnTo>
                  <a:lnTo>
                    <a:pt x="6063" y="14568"/>
                  </a:lnTo>
                  <a:lnTo>
                    <a:pt x="5837" y="15247"/>
                  </a:lnTo>
                  <a:lnTo>
                    <a:pt x="5656" y="15971"/>
                  </a:lnTo>
                  <a:lnTo>
                    <a:pt x="5566" y="16740"/>
                  </a:lnTo>
                  <a:lnTo>
                    <a:pt x="5475" y="17464"/>
                  </a:lnTo>
                  <a:lnTo>
                    <a:pt x="5430" y="18188"/>
                  </a:lnTo>
                  <a:lnTo>
                    <a:pt x="5430" y="18957"/>
                  </a:lnTo>
                  <a:lnTo>
                    <a:pt x="5475" y="19726"/>
                  </a:lnTo>
                  <a:lnTo>
                    <a:pt x="5520" y="20450"/>
                  </a:lnTo>
                  <a:lnTo>
                    <a:pt x="1" y="26015"/>
                  </a:lnTo>
                  <a:lnTo>
                    <a:pt x="10587" y="36556"/>
                  </a:lnTo>
                  <a:lnTo>
                    <a:pt x="15383" y="31715"/>
                  </a:lnTo>
                  <a:lnTo>
                    <a:pt x="36421" y="24069"/>
                  </a:lnTo>
                  <a:lnTo>
                    <a:pt x="26648" y="21717"/>
                  </a:lnTo>
                  <a:lnTo>
                    <a:pt x="27599" y="17645"/>
                  </a:lnTo>
                  <a:lnTo>
                    <a:pt x="38592" y="20314"/>
                  </a:lnTo>
                  <a:lnTo>
                    <a:pt x="41081" y="15654"/>
                  </a:lnTo>
                  <a:lnTo>
                    <a:pt x="29634" y="11899"/>
                  </a:lnTo>
                  <a:lnTo>
                    <a:pt x="29634" y="11899"/>
                  </a:lnTo>
                  <a:lnTo>
                    <a:pt x="29092" y="12397"/>
                  </a:lnTo>
                  <a:lnTo>
                    <a:pt x="28503" y="12849"/>
                  </a:lnTo>
                  <a:lnTo>
                    <a:pt x="27915" y="13302"/>
                  </a:lnTo>
                  <a:lnTo>
                    <a:pt x="27327" y="13709"/>
                  </a:lnTo>
                  <a:lnTo>
                    <a:pt x="26694" y="14116"/>
                  </a:lnTo>
                  <a:lnTo>
                    <a:pt x="26060" y="14478"/>
                  </a:lnTo>
                  <a:lnTo>
                    <a:pt x="25382" y="14840"/>
                  </a:lnTo>
                  <a:lnTo>
                    <a:pt x="24703" y="15156"/>
                  </a:lnTo>
                  <a:lnTo>
                    <a:pt x="24703" y="1515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3362100" y="3191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h="11673" w="16107">
                  <a:moveTo>
                    <a:pt x="2307" y="0"/>
                  </a:move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3553250" y="2831475"/>
              <a:ext cx="402675" cy="291825"/>
            </a:xfrm>
            <a:custGeom>
              <a:rect b="b" l="l" r="r" t="t"/>
              <a:pathLst>
                <a:path extrusionOk="0" fill="none" h="11673" w="16107">
                  <a:moveTo>
                    <a:pt x="2307" y="0"/>
                  </a:moveTo>
                  <a:lnTo>
                    <a:pt x="2307" y="0"/>
                  </a:lnTo>
                  <a:lnTo>
                    <a:pt x="2217" y="996"/>
                  </a:lnTo>
                  <a:lnTo>
                    <a:pt x="2081" y="1991"/>
                  </a:lnTo>
                  <a:lnTo>
                    <a:pt x="1900" y="2986"/>
                  </a:lnTo>
                  <a:lnTo>
                    <a:pt x="1629" y="3982"/>
                  </a:lnTo>
                  <a:lnTo>
                    <a:pt x="1312" y="4932"/>
                  </a:lnTo>
                  <a:lnTo>
                    <a:pt x="950" y="5837"/>
                  </a:lnTo>
                  <a:lnTo>
                    <a:pt x="498" y="6742"/>
                  </a:lnTo>
                  <a:lnTo>
                    <a:pt x="0" y="7646"/>
                  </a:lnTo>
                  <a:lnTo>
                    <a:pt x="0" y="7646"/>
                  </a:lnTo>
                  <a:lnTo>
                    <a:pt x="12261" y="11628"/>
                  </a:lnTo>
                  <a:lnTo>
                    <a:pt x="12261" y="11628"/>
                  </a:lnTo>
                  <a:lnTo>
                    <a:pt x="12758" y="11673"/>
                  </a:lnTo>
                  <a:lnTo>
                    <a:pt x="13256" y="11628"/>
                  </a:lnTo>
                  <a:lnTo>
                    <a:pt x="13708" y="11492"/>
                  </a:lnTo>
                  <a:lnTo>
                    <a:pt x="14116" y="11266"/>
                  </a:lnTo>
                  <a:lnTo>
                    <a:pt x="14523" y="10994"/>
                  </a:lnTo>
                  <a:lnTo>
                    <a:pt x="14839" y="10632"/>
                  </a:lnTo>
                  <a:lnTo>
                    <a:pt x="15111" y="10225"/>
                  </a:lnTo>
                  <a:lnTo>
                    <a:pt x="15292" y="9728"/>
                  </a:lnTo>
                  <a:lnTo>
                    <a:pt x="16106" y="6877"/>
                  </a:lnTo>
                  <a:lnTo>
                    <a:pt x="230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3"/>
            <p:cNvSpPr/>
            <p:nvPr/>
          </p:nvSpPr>
          <p:spPr>
            <a:xfrm>
              <a:off x="3610925" y="28314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h="43343" w="47234">
                  <a:moveTo>
                    <a:pt x="36692" y="0"/>
                  </a:move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7234" y="10587"/>
                  </a:lnTo>
                  <a:lnTo>
                    <a:pt x="3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3301000" y="1988850"/>
              <a:ext cx="1180850" cy="1083575"/>
            </a:xfrm>
            <a:custGeom>
              <a:rect b="b" l="l" r="r" t="t"/>
              <a:pathLst>
                <a:path extrusionOk="0" fill="none" h="43343" w="47234">
                  <a:moveTo>
                    <a:pt x="41714" y="16106"/>
                  </a:moveTo>
                  <a:lnTo>
                    <a:pt x="47234" y="10587"/>
                  </a:lnTo>
                  <a:lnTo>
                    <a:pt x="36692" y="0"/>
                  </a:lnTo>
                  <a:lnTo>
                    <a:pt x="31128" y="5520"/>
                  </a:lnTo>
                  <a:lnTo>
                    <a:pt x="31128" y="5520"/>
                  </a:lnTo>
                  <a:lnTo>
                    <a:pt x="30404" y="5474"/>
                  </a:lnTo>
                  <a:lnTo>
                    <a:pt x="29635" y="5429"/>
                  </a:lnTo>
                  <a:lnTo>
                    <a:pt x="28866" y="5429"/>
                  </a:lnTo>
                  <a:lnTo>
                    <a:pt x="28142" y="5474"/>
                  </a:lnTo>
                  <a:lnTo>
                    <a:pt x="27418" y="5565"/>
                  </a:lnTo>
                  <a:lnTo>
                    <a:pt x="26649" y="5655"/>
                  </a:lnTo>
                  <a:lnTo>
                    <a:pt x="25925" y="5836"/>
                  </a:lnTo>
                  <a:lnTo>
                    <a:pt x="25246" y="6062"/>
                  </a:lnTo>
                  <a:lnTo>
                    <a:pt x="24522" y="6289"/>
                  </a:lnTo>
                  <a:lnTo>
                    <a:pt x="23844" y="6560"/>
                  </a:lnTo>
                  <a:lnTo>
                    <a:pt x="23210" y="6922"/>
                  </a:lnTo>
                  <a:lnTo>
                    <a:pt x="22532" y="7284"/>
                  </a:lnTo>
                  <a:lnTo>
                    <a:pt x="21943" y="7691"/>
                  </a:lnTo>
                  <a:lnTo>
                    <a:pt x="21310" y="8098"/>
                  </a:lnTo>
                  <a:lnTo>
                    <a:pt x="20767" y="8596"/>
                  </a:lnTo>
                  <a:lnTo>
                    <a:pt x="20224" y="9139"/>
                  </a:lnTo>
                  <a:lnTo>
                    <a:pt x="1" y="29362"/>
                  </a:lnTo>
                  <a:lnTo>
                    <a:pt x="2535" y="43342"/>
                  </a:lnTo>
                  <a:lnTo>
                    <a:pt x="2535" y="43342"/>
                  </a:lnTo>
                  <a:lnTo>
                    <a:pt x="3258" y="42844"/>
                  </a:lnTo>
                  <a:lnTo>
                    <a:pt x="3892" y="42301"/>
                  </a:lnTo>
                  <a:lnTo>
                    <a:pt x="4525" y="41759"/>
                  </a:lnTo>
                  <a:lnTo>
                    <a:pt x="5113" y="41125"/>
                  </a:lnTo>
                  <a:lnTo>
                    <a:pt x="5656" y="40492"/>
                  </a:lnTo>
                  <a:lnTo>
                    <a:pt x="6154" y="39813"/>
                  </a:lnTo>
                  <a:lnTo>
                    <a:pt x="6561" y="39134"/>
                  </a:lnTo>
                  <a:lnTo>
                    <a:pt x="6968" y="38365"/>
                  </a:lnTo>
                  <a:lnTo>
                    <a:pt x="7330" y="37642"/>
                  </a:lnTo>
                  <a:lnTo>
                    <a:pt x="7602" y="36827"/>
                  </a:lnTo>
                  <a:lnTo>
                    <a:pt x="7828" y="36058"/>
                  </a:lnTo>
                  <a:lnTo>
                    <a:pt x="8009" y="35244"/>
                  </a:lnTo>
                  <a:lnTo>
                    <a:pt x="8145" y="34384"/>
                  </a:lnTo>
                  <a:lnTo>
                    <a:pt x="8235" y="33570"/>
                  </a:lnTo>
                  <a:lnTo>
                    <a:pt x="8235" y="32710"/>
                  </a:lnTo>
                  <a:lnTo>
                    <a:pt x="8190" y="31896"/>
                  </a:lnTo>
                  <a:lnTo>
                    <a:pt x="8190" y="31896"/>
                  </a:lnTo>
                  <a:lnTo>
                    <a:pt x="7964" y="29091"/>
                  </a:lnTo>
                  <a:lnTo>
                    <a:pt x="7964" y="29091"/>
                  </a:lnTo>
                  <a:lnTo>
                    <a:pt x="9502" y="28729"/>
                  </a:lnTo>
                  <a:lnTo>
                    <a:pt x="10950" y="28231"/>
                  </a:lnTo>
                  <a:lnTo>
                    <a:pt x="12397" y="27733"/>
                  </a:lnTo>
                  <a:lnTo>
                    <a:pt x="13755" y="27145"/>
                  </a:lnTo>
                  <a:lnTo>
                    <a:pt x="15067" y="26512"/>
                  </a:lnTo>
                  <a:lnTo>
                    <a:pt x="16288" y="25833"/>
                  </a:lnTo>
                  <a:lnTo>
                    <a:pt x="17510" y="25064"/>
                  </a:lnTo>
                  <a:lnTo>
                    <a:pt x="18686" y="24250"/>
                  </a:lnTo>
                  <a:lnTo>
                    <a:pt x="19772" y="23345"/>
                  </a:lnTo>
                  <a:lnTo>
                    <a:pt x="20858" y="22440"/>
                  </a:lnTo>
                  <a:lnTo>
                    <a:pt x="21853" y="21400"/>
                  </a:lnTo>
                  <a:lnTo>
                    <a:pt x="22848" y="20314"/>
                  </a:lnTo>
                  <a:lnTo>
                    <a:pt x="23798" y="19183"/>
                  </a:lnTo>
                  <a:lnTo>
                    <a:pt x="24703" y="18006"/>
                  </a:lnTo>
                  <a:lnTo>
                    <a:pt x="25563" y="16740"/>
                  </a:lnTo>
                  <a:lnTo>
                    <a:pt x="26422" y="15382"/>
                  </a:lnTo>
                  <a:lnTo>
                    <a:pt x="26422" y="15382"/>
                  </a:lnTo>
                  <a:lnTo>
                    <a:pt x="29906" y="17690"/>
                  </a:lnTo>
                  <a:lnTo>
                    <a:pt x="29906" y="17690"/>
                  </a:lnTo>
                  <a:lnTo>
                    <a:pt x="29273" y="18730"/>
                  </a:lnTo>
                  <a:lnTo>
                    <a:pt x="28549" y="19771"/>
                  </a:lnTo>
                  <a:lnTo>
                    <a:pt x="27870" y="20766"/>
                  </a:lnTo>
                  <a:lnTo>
                    <a:pt x="27101" y="21716"/>
                  </a:lnTo>
                  <a:lnTo>
                    <a:pt x="26332" y="22666"/>
                  </a:lnTo>
                  <a:lnTo>
                    <a:pt x="25563" y="23571"/>
                  </a:lnTo>
                  <a:lnTo>
                    <a:pt x="24703" y="24476"/>
                  </a:lnTo>
                  <a:lnTo>
                    <a:pt x="23844" y="25290"/>
                  </a:lnTo>
                  <a:lnTo>
                    <a:pt x="22984" y="26105"/>
                  </a:lnTo>
                  <a:lnTo>
                    <a:pt x="22079" y="26919"/>
                  </a:lnTo>
                  <a:lnTo>
                    <a:pt x="21129" y="27643"/>
                  </a:lnTo>
                  <a:lnTo>
                    <a:pt x="20134" y="28367"/>
                  </a:lnTo>
                  <a:lnTo>
                    <a:pt x="19093" y="29000"/>
                  </a:lnTo>
                  <a:lnTo>
                    <a:pt x="18053" y="29634"/>
                  </a:lnTo>
                  <a:lnTo>
                    <a:pt x="17012" y="30222"/>
                  </a:lnTo>
                  <a:lnTo>
                    <a:pt x="15881" y="30765"/>
                  </a:lnTo>
                  <a:lnTo>
                    <a:pt x="28232" y="36918"/>
                  </a:lnTo>
                  <a:lnTo>
                    <a:pt x="38095" y="27010"/>
                  </a:lnTo>
                  <a:lnTo>
                    <a:pt x="38095" y="27010"/>
                  </a:lnTo>
                  <a:lnTo>
                    <a:pt x="38728" y="26376"/>
                  </a:lnTo>
                  <a:lnTo>
                    <a:pt x="39317" y="25652"/>
                  </a:lnTo>
                  <a:lnTo>
                    <a:pt x="39814" y="24883"/>
                  </a:lnTo>
                  <a:lnTo>
                    <a:pt x="40267" y="24114"/>
                  </a:lnTo>
                  <a:lnTo>
                    <a:pt x="40267" y="24114"/>
                  </a:lnTo>
                  <a:lnTo>
                    <a:pt x="40719" y="23209"/>
                  </a:lnTo>
                  <a:lnTo>
                    <a:pt x="41126" y="22259"/>
                  </a:lnTo>
                  <a:lnTo>
                    <a:pt x="41398" y="21264"/>
                  </a:lnTo>
                  <a:lnTo>
                    <a:pt x="41624" y="20269"/>
                  </a:lnTo>
                  <a:lnTo>
                    <a:pt x="41760" y="19228"/>
                  </a:lnTo>
                  <a:lnTo>
                    <a:pt x="41805" y="18187"/>
                  </a:lnTo>
                  <a:lnTo>
                    <a:pt x="41805" y="17147"/>
                  </a:lnTo>
                  <a:lnTo>
                    <a:pt x="41714" y="16106"/>
                  </a:lnTo>
                  <a:lnTo>
                    <a:pt x="41714" y="1610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4343850" y="23915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0" name="Google Shape;6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75" y="-1"/>
            <a:ext cx="2110775" cy="4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100" y="1039225"/>
            <a:ext cx="3988100" cy="32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3"/>
          <p:cNvSpPr txBox="1"/>
          <p:nvPr/>
        </p:nvSpPr>
        <p:spPr>
          <a:xfrm>
            <a:off x="7409425" y="1278925"/>
            <a:ext cx="1306800" cy="97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Add </a:t>
            </a: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account</a:t>
            </a: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(that G</a:t>
            </a: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anache</a:t>
            </a: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has  in MetaMask)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50" y="534975"/>
            <a:ext cx="5141900" cy="29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325" y="820975"/>
            <a:ext cx="3491750" cy="2685962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4"/>
          <p:cNvSpPr txBox="1"/>
          <p:nvPr/>
        </p:nvSpPr>
        <p:spPr>
          <a:xfrm>
            <a:off x="2724675" y="3947975"/>
            <a:ext cx="4031400" cy="43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Add the account that Ganache has in MetaMask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5" y="1351025"/>
            <a:ext cx="2176717" cy="359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225" y="1351025"/>
            <a:ext cx="2129713" cy="3597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674" y="1349850"/>
            <a:ext cx="2129725" cy="359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125" y="1343538"/>
            <a:ext cx="2129725" cy="361259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5"/>
          <p:cNvSpPr txBox="1"/>
          <p:nvPr/>
        </p:nvSpPr>
        <p:spPr>
          <a:xfrm>
            <a:off x="2085225" y="514325"/>
            <a:ext cx="4031400" cy="43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Transferbetween between accounts using Metamask 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26477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322" y="1276400"/>
            <a:ext cx="6422027" cy="375942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6"/>
          <p:cNvSpPr txBox="1"/>
          <p:nvPr/>
        </p:nvSpPr>
        <p:spPr>
          <a:xfrm>
            <a:off x="2085225" y="514325"/>
            <a:ext cx="4031400" cy="43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Transaction valide. 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101550"/>
            <a:ext cx="65685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3000"/>
            <a:ext cx="8839199" cy="170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975501"/>
            <a:ext cx="6750062" cy="193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05449" cy="35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00" y="1102388"/>
            <a:ext cx="6617552" cy="29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/>
          <p:nvPr/>
        </p:nvSpPr>
        <p:spPr>
          <a:xfrm>
            <a:off x="6867275" y="1278913"/>
            <a:ext cx="23355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0" name="Google Shape;740;p60"/>
          <p:cNvSpPr txBox="1"/>
          <p:nvPr/>
        </p:nvSpPr>
        <p:spPr>
          <a:xfrm>
            <a:off x="6867275" y="1515250"/>
            <a:ext cx="2168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Its jut like note when i use fist time the metamask i was have error of gas limit after that i 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change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the cost of gas in parameters of metamsk to make every thing work correctly  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-this slid to see alert and error even with sample 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contract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1"/>
          <p:cNvSpPr/>
          <p:nvPr/>
        </p:nvSpPr>
        <p:spPr>
          <a:xfrm flipH="1" rot="10800000">
            <a:off x="6293800" y="-9799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6" name="Google Shape;746;p61"/>
          <p:cNvSpPr txBox="1"/>
          <p:nvPr>
            <p:ph idx="4294967295" type="title"/>
          </p:nvPr>
        </p:nvSpPr>
        <p:spPr>
          <a:xfrm>
            <a:off x="851375" y="2145488"/>
            <a:ext cx="3604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pic>
        <p:nvPicPr>
          <p:cNvPr id="747" name="Google Shape;7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725" y="1113526"/>
            <a:ext cx="3984375" cy="357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8" name="Google Shape;748;p61"/>
          <p:cNvGrpSpPr/>
          <p:nvPr/>
        </p:nvGrpSpPr>
        <p:grpSpPr>
          <a:xfrm>
            <a:off x="4989625" y="1353025"/>
            <a:ext cx="464950" cy="1602175"/>
            <a:chOff x="4989625" y="1353025"/>
            <a:chExt cx="464950" cy="1602175"/>
          </a:xfrm>
        </p:grpSpPr>
        <p:sp>
          <p:nvSpPr>
            <p:cNvPr id="749" name="Google Shape;749;p61"/>
            <p:cNvSpPr/>
            <p:nvPr/>
          </p:nvSpPr>
          <p:spPr>
            <a:xfrm rot="10800000">
              <a:off x="5227775" y="135302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50" name="Google Shape;750;p61"/>
            <p:cNvSpPr/>
            <p:nvPr/>
          </p:nvSpPr>
          <p:spPr>
            <a:xfrm rot="10800000">
              <a:off x="4989625" y="28037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6" name="Google Shape;316;p27"/>
          <p:cNvSpPr txBox="1"/>
          <p:nvPr>
            <p:ph type="title"/>
          </p:nvPr>
        </p:nvSpPr>
        <p:spPr>
          <a:xfrm>
            <a:off x="4447375" y="1411500"/>
            <a:ext cx="38577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Objective 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</p:txBody>
      </p:sp>
      <p:grpSp>
        <p:nvGrpSpPr>
          <p:cNvPr id="317" name="Google Shape;317;p27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18" name="Google Shape;318;p27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320" name="Google Shape;3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4950"/>
            <a:ext cx="3658550" cy="36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7"/>
          <p:cNvSpPr txBox="1"/>
          <p:nvPr/>
        </p:nvSpPr>
        <p:spPr>
          <a:xfrm>
            <a:off x="4317700" y="2500975"/>
            <a:ext cx="44199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predict </a:t>
            </a:r>
            <a:r>
              <a:rPr b="1"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Polycystic Ovary Syndrome (PCOS)</a:t>
            </a:r>
            <a:r>
              <a:rPr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using </a:t>
            </a:r>
            <a:r>
              <a:rPr b="1"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Vertical Federated Learning (VFL) and Horizontal Federated Learning (HFL) </a:t>
            </a:r>
            <a:endParaRPr sz="15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ensure </a:t>
            </a:r>
            <a:r>
              <a:rPr b="1"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privacy</a:t>
            </a:r>
            <a:r>
              <a:rPr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b="1"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consent management</a:t>
            </a:r>
            <a:r>
              <a:rPr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using </a:t>
            </a:r>
            <a:r>
              <a:rPr b="1"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smart contracts</a:t>
            </a:r>
            <a:r>
              <a:rPr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lang="en" sz="15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Vertical Federated Learning (VFL)</a:t>
            </a:r>
            <a:endParaRPr sz="15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6676025" y="63100"/>
            <a:ext cx="4184100" cy="41841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7" name="Google Shape;327;p28"/>
          <p:cNvSpPr txBox="1"/>
          <p:nvPr>
            <p:ph type="title"/>
          </p:nvPr>
        </p:nvSpPr>
        <p:spPr>
          <a:xfrm>
            <a:off x="1098375" y="-82375"/>
            <a:ext cx="67725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Polycystic Ovary Syndrome (PCOS)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28" name="Google Shape;328;p28"/>
          <p:cNvSpPr txBox="1"/>
          <p:nvPr>
            <p:ph idx="1" type="subTitle"/>
          </p:nvPr>
        </p:nvSpPr>
        <p:spPr>
          <a:xfrm>
            <a:off x="558275" y="1868200"/>
            <a:ext cx="48873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What is PCOS ?</a:t>
            </a:r>
            <a:endParaRPr b="1" sz="20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A hormonal disorder common among women of reproductive age ==&gt;Causes irregular periods, excessive androgen levels, and ovarian cysts.</a:t>
            </a:r>
            <a:endParaRPr b="1" sz="18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329" name="Google Shape;329;p28"/>
          <p:cNvSpPr/>
          <p:nvPr/>
        </p:nvSpPr>
        <p:spPr>
          <a:xfrm flipH="1">
            <a:off x="7979250" y="4247200"/>
            <a:ext cx="586800" cy="58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0" name="Google Shape;3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075" y="944300"/>
            <a:ext cx="4184100" cy="27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 txBox="1"/>
          <p:nvPr/>
        </p:nvSpPr>
        <p:spPr>
          <a:xfrm>
            <a:off x="5582800" y="2452775"/>
            <a:ext cx="1326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Normal Ovary</a:t>
            </a:r>
            <a:endParaRPr b="1" sz="12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7796725" y="2567075"/>
            <a:ext cx="1479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Polycystic </a:t>
            </a:r>
            <a:r>
              <a:rPr b="1" lang="en" sz="12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Ovary</a:t>
            </a:r>
            <a:endParaRPr b="1" sz="12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695700" y="-76550"/>
            <a:ext cx="81636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Why Study PCOS Using Federated Learning?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38" name="Google Shape;338;p29"/>
          <p:cNvSpPr txBox="1"/>
          <p:nvPr>
            <p:ph idx="1" type="subTitle"/>
          </p:nvPr>
        </p:nvSpPr>
        <p:spPr>
          <a:xfrm>
            <a:off x="640775" y="1010671"/>
            <a:ext cx="39453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chemeClr val="accent2"/>
                </a:solidFill>
              </a:rPr>
              <a:t>Challenges in PCOS Research:</a:t>
            </a:r>
            <a:endParaRPr b="1" sz="1900">
              <a:solidFill>
                <a:schemeClr val="accent2"/>
              </a:solidFill>
            </a:endParaRPr>
          </a:p>
        </p:txBody>
      </p:sp>
      <p:sp>
        <p:nvSpPr>
          <p:cNvPr id="339" name="Google Shape;339;p29"/>
          <p:cNvSpPr txBox="1"/>
          <p:nvPr>
            <p:ph idx="1" type="subTitle"/>
          </p:nvPr>
        </p:nvSpPr>
        <p:spPr>
          <a:xfrm>
            <a:off x="1217225" y="1867475"/>
            <a:ext cx="39453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Sensitive medical data that requires privacy</a:t>
            </a:r>
            <a:endParaRPr b="1"/>
          </a:p>
        </p:txBody>
      </p:sp>
      <p:sp>
        <p:nvSpPr>
          <p:cNvPr id="340" name="Google Shape;340;p29"/>
          <p:cNvSpPr txBox="1"/>
          <p:nvPr>
            <p:ph idx="1" type="subTitle"/>
          </p:nvPr>
        </p:nvSpPr>
        <p:spPr>
          <a:xfrm>
            <a:off x="1273375" y="2570375"/>
            <a:ext cx="66507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/>
              <a:t>Need for collaboration between hospitals and research institutions without sharing raw patient data.</a:t>
            </a:r>
            <a:endParaRPr b="1"/>
          </a:p>
        </p:txBody>
      </p:sp>
      <p:pic>
        <p:nvPicPr>
          <p:cNvPr id="341" name="Google Shape;3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725" y="1603575"/>
            <a:ext cx="744500" cy="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75" y="2442600"/>
            <a:ext cx="856800" cy="8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 txBox="1"/>
          <p:nvPr>
            <p:ph idx="1" type="subTitle"/>
          </p:nvPr>
        </p:nvSpPr>
        <p:spPr>
          <a:xfrm>
            <a:off x="1912900" y="4064300"/>
            <a:ext cx="2333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chemeClr val="accent2"/>
                </a:solidFill>
              </a:rPr>
              <a:t>Solution:</a:t>
            </a:r>
            <a:endParaRPr b="1" sz="1900">
              <a:solidFill>
                <a:schemeClr val="accent2"/>
              </a:solidFill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3107125" y="4209625"/>
            <a:ext cx="10341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3518975" y="4104475"/>
            <a:ext cx="2333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6" name="Google Shape;346;p29"/>
          <p:cNvSpPr txBox="1"/>
          <p:nvPr>
            <p:ph idx="1" type="subTitle"/>
          </p:nvPr>
        </p:nvSpPr>
        <p:spPr>
          <a:xfrm>
            <a:off x="4206900" y="4064300"/>
            <a:ext cx="4652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chemeClr val="accent2"/>
                </a:solidFill>
              </a:rPr>
              <a:t>Federated Learning (FL)</a:t>
            </a:r>
            <a:endParaRPr b="1" sz="1900">
              <a:solidFill>
                <a:schemeClr val="accent2"/>
              </a:solidFill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1848475" y="3971725"/>
            <a:ext cx="5500500" cy="64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/>
          <p:nvPr>
            <p:ph type="title"/>
          </p:nvPr>
        </p:nvSpPr>
        <p:spPr>
          <a:xfrm>
            <a:off x="695700" y="-76550"/>
            <a:ext cx="81636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Data Used in the Study?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53" name="Google Shape;353;p30"/>
          <p:cNvSpPr txBox="1"/>
          <p:nvPr>
            <p:ph idx="1" type="subTitle"/>
          </p:nvPr>
        </p:nvSpPr>
        <p:spPr>
          <a:xfrm>
            <a:off x="796375" y="1248275"/>
            <a:ext cx="39453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75" y="910750"/>
            <a:ext cx="8869427" cy="17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825" y="2717499"/>
            <a:ext cx="4347251" cy="23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1" name="Google Shape;361;p31"/>
          <p:cNvSpPr txBox="1"/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Federated</a:t>
            </a: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 Learning 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62" name="Google Shape;362;p31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63" name="Google Shape;363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64" name="Google Shape;364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366" name="Google Shape;3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8050"/>
            <a:ext cx="3857700" cy="38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idx="4" type="subTitle"/>
          </p:nvPr>
        </p:nvSpPr>
        <p:spPr>
          <a:xfrm>
            <a:off x="393526" y="2104159"/>
            <a:ext cx="30126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Why It Matters</a:t>
            </a:r>
            <a:endParaRPr sz="2600"/>
          </a:p>
        </p:txBody>
      </p:sp>
      <p:sp>
        <p:nvSpPr>
          <p:cNvPr id="372" name="Google Shape;372;p32"/>
          <p:cNvSpPr txBox="1"/>
          <p:nvPr>
            <p:ph type="title"/>
          </p:nvPr>
        </p:nvSpPr>
        <p:spPr>
          <a:xfrm>
            <a:off x="720000" y="51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Federated Learning</a:t>
            </a:r>
            <a:endParaRPr sz="3500"/>
          </a:p>
        </p:txBody>
      </p:sp>
      <p:sp>
        <p:nvSpPr>
          <p:cNvPr id="373" name="Google Shape;373;p32"/>
          <p:cNvSpPr txBox="1"/>
          <p:nvPr>
            <p:ph idx="1" type="subTitle"/>
          </p:nvPr>
        </p:nvSpPr>
        <p:spPr>
          <a:xfrm>
            <a:off x="497025" y="2598875"/>
            <a:ext cx="21996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Regulatory Compliance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374" name="Google Shape;374;p32"/>
          <p:cNvSpPr txBox="1"/>
          <p:nvPr>
            <p:ph idx="2" type="subTitle"/>
          </p:nvPr>
        </p:nvSpPr>
        <p:spPr>
          <a:xfrm>
            <a:off x="308500" y="715700"/>
            <a:ext cx="62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is a decentralized approach to </a:t>
            </a:r>
            <a:r>
              <a:rPr b="1" lang="en" sz="1500"/>
              <a:t>machine learning</a:t>
            </a:r>
            <a:r>
              <a:rPr lang="en" sz="1500"/>
              <a:t> where </a:t>
            </a:r>
            <a:r>
              <a:rPr b="1" lang="en" sz="1500"/>
              <a:t>multiple participants collaboratively train a model</a:t>
            </a:r>
            <a:r>
              <a:rPr lang="en" sz="1500"/>
              <a:t> without </a:t>
            </a:r>
            <a:r>
              <a:rPr b="1" lang="en" sz="1500"/>
              <a:t>sharing  data</a:t>
            </a:r>
            <a:r>
              <a:rPr lang="en" sz="1500"/>
              <a:t>..</a:t>
            </a:r>
            <a:endParaRPr sz="1500"/>
          </a:p>
        </p:txBody>
      </p:sp>
      <p:sp>
        <p:nvSpPr>
          <p:cNvPr id="375" name="Google Shape;375;p32"/>
          <p:cNvSpPr/>
          <p:nvPr/>
        </p:nvSpPr>
        <p:spPr>
          <a:xfrm flipH="1" rot="10800000">
            <a:off x="7970300" y="-468950"/>
            <a:ext cx="2029800" cy="2094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6" name="Google Shape;376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7" name="Google Shape;377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873" y="-83250"/>
            <a:ext cx="944126" cy="163999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2"/>
          <p:cNvSpPr txBox="1"/>
          <p:nvPr>
            <p:ph idx="1" type="subTitle"/>
          </p:nvPr>
        </p:nvSpPr>
        <p:spPr>
          <a:xfrm>
            <a:off x="422025" y="4468850"/>
            <a:ext cx="31659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Reduced Data Transfer Costs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380" name="Google Shape;380;p32"/>
          <p:cNvSpPr txBox="1"/>
          <p:nvPr>
            <p:ph idx="1" type="subTitle"/>
          </p:nvPr>
        </p:nvSpPr>
        <p:spPr>
          <a:xfrm>
            <a:off x="497025" y="3236100"/>
            <a:ext cx="31659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Collaborative Model Improvement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381" name="Google Shape;381;p32"/>
          <p:cNvSpPr txBox="1"/>
          <p:nvPr>
            <p:ph idx="1" type="subTitle"/>
          </p:nvPr>
        </p:nvSpPr>
        <p:spPr>
          <a:xfrm>
            <a:off x="498675" y="3927350"/>
            <a:ext cx="30126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Data Privacy Protection</a:t>
            </a:r>
            <a:endParaRPr b="1" sz="1400">
              <a:solidFill>
                <a:schemeClr val="accent1"/>
              </a:solidFill>
            </a:endParaRPr>
          </a:p>
        </p:txBody>
      </p:sp>
      <p:pic>
        <p:nvPicPr>
          <p:cNvPr id="382" name="Google Shape;3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775" y="978878"/>
            <a:ext cx="3610900" cy="39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g Data Analytics Project Proposal by Slidesgo">
  <a:themeElements>
    <a:clrScheme name="Simple Light">
      <a:dk1>
        <a:srgbClr val="1F0F61"/>
      </a:dk1>
      <a:lt1>
        <a:srgbClr val="FCF1FC"/>
      </a:lt1>
      <a:dk2>
        <a:srgbClr val="EEE9F5"/>
      </a:dk2>
      <a:lt2>
        <a:srgbClr val="EEC0FB"/>
      </a:lt2>
      <a:accent1>
        <a:srgbClr val="6B5DA3"/>
      </a:accent1>
      <a:accent2>
        <a:srgbClr val="7B7B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0F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